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4" r:id="rId3"/>
    <p:sldId id="377" r:id="rId4"/>
    <p:sldId id="365" r:id="rId5"/>
    <p:sldId id="257" r:id="rId6"/>
    <p:sldId id="332" r:id="rId7"/>
    <p:sldId id="333" r:id="rId8"/>
    <p:sldId id="334" r:id="rId9"/>
    <p:sldId id="366" r:id="rId10"/>
    <p:sldId id="434" r:id="rId11"/>
    <p:sldId id="281" r:id="rId12"/>
    <p:sldId id="355" r:id="rId13"/>
    <p:sldId id="354" r:id="rId14"/>
    <p:sldId id="335" r:id="rId15"/>
    <p:sldId id="259" r:id="rId16"/>
    <p:sldId id="336" r:id="rId17"/>
    <p:sldId id="337" r:id="rId18"/>
    <p:sldId id="260" r:id="rId19"/>
    <p:sldId id="339" r:id="rId20"/>
    <p:sldId id="435" r:id="rId21"/>
    <p:sldId id="367" r:id="rId22"/>
    <p:sldId id="421" r:id="rId23"/>
    <p:sldId id="417" r:id="rId24"/>
    <p:sldId id="341" r:id="rId25"/>
    <p:sldId id="375" r:id="rId26"/>
    <p:sldId id="418" r:id="rId27"/>
    <p:sldId id="262" r:id="rId28"/>
    <p:sldId id="340" r:id="rId29"/>
    <p:sldId id="420" r:id="rId30"/>
    <p:sldId id="423" r:id="rId31"/>
    <p:sldId id="419" r:id="rId32"/>
    <p:sldId id="376" r:id="rId33"/>
    <p:sldId id="422" r:id="rId34"/>
    <p:sldId id="344" r:id="rId35"/>
    <p:sldId id="261" r:id="rId36"/>
    <p:sldId id="263" r:id="rId37"/>
    <p:sldId id="369" r:id="rId38"/>
    <p:sldId id="287" r:id="rId39"/>
    <p:sldId id="313" r:id="rId40"/>
    <p:sldId id="293" r:id="rId41"/>
    <p:sldId id="296" r:id="rId42"/>
    <p:sldId id="294" r:id="rId43"/>
    <p:sldId id="295" r:id="rId44"/>
    <p:sldId id="297" r:id="rId45"/>
    <p:sldId id="298" r:id="rId46"/>
    <p:sldId id="299" r:id="rId47"/>
    <p:sldId id="300" r:id="rId48"/>
    <p:sldId id="301" r:id="rId49"/>
    <p:sldId id="303" r:id="rId50"/>
    <p:sldId id="304" r:id="rId51"/>
    <p:sldId id="305" r:id="rId52"/>
    <p:sldId id="306" r:id="rId53"/>
    <p:sldId id="302" r:id="rId54"/>
    <p:sldId id="307" r:id="rId55"/>
    <p:sldId id="308" r:id="rId56"/>
    <p:sldId id="309" r:id="rId57"/>
    <p:sldId id="379" r:id="rId58"/>
    <p:sldId id="380" r:id="rId59"/>
    <p:sldId id="381" r:id="rId60"/>
    <p:sldId id="424" r:id="rId61"/>
    <p:sldId id="429" r:id="rId62"/>
    <p:sldId id="312" r:id="rId63"/>
    <p:sldId id="288" r:id="rId64"/>
    <p:sldId id="436" r:id="rId65"/>
    <p:sldId id="289" r:id="rId66"/>
    <p:sldId id="290" r:id="rId67"/>
    <p:sldId id="292" r:id="rId68"/>
    <p:sldId id="291" r:id="rId69"/>
    <p:sldId id="382" r:id="rId70"/>
    <p:sldId id="383" r:id="rId71"/>
    <p:sldId id="311" r:id="rId72"/>
    <p:sldId id="370" r:id="rId73"/>
    <p:sldId id="427" r:id="rId74"/>
    <p:sldId id="286" r:id="rId75"/>
    <p:sldId id="342" r:id="rId76"/>
    <p:sldId id="285" r:id="rId77"/>
    <p:sldId id="347" r:id="rId78"/>
    <p:sldId id="345" r:id="rId79"/>
    <p:sldId id="346" r:id="rId80"/>
    <p:sldId id="348" r:id="rId81"/>
    <p:sldId id="349" r:id="rId82"/>
    <p:sldId id="350" r:id="rId83"/>
    <p:sldId id="352" r:id="rId84"/>
    <p:sldId id="353" r:id="rId85"/>
    <p:sldId id="343" r:id="rId86"/>
    <p:sldId id="428" r:id="rId87"/>
    <p:sldId id="425" r:id="rId88"/>
    <p:sldId id="426" r:id="rId89"/>
    <p:sldId id="310" r:id="rId90"/>
    <p:sldId id="371" r:id="rId91"/>
    <p:sldId id="315" r:id="rId92"/>
    <p:sldId id="314" r:id="rId93"/>
    <p:sldId id="317" r:id="rId94"/>
    <p:sldId id="316" r:id="rId95"/>
    <p:sldId id="387" r:id="rId96"/>
    <p:sldId id="384" r:id="rId97"/>
    <p:sldId id="389" r:id="rId98"/>
    <p:sldId id="385" r:id="rId99"/>
    <p:sldId id="386" r:id="rId100"/>
    <p:sldId id="388" r:id="rId101"/>
    <p:sldId id="363" r:id="rId102"/>
    <p:sldId id="390" r:id="rId103"/>
    <p:sldId id="391" r:id="rId104"/>
    <p:sldId id="392" r:id="rId105"/>
    <p:sldId id="393" r:id="rId106"/>
    <p:sldId id="394" r:id="rId107"/>
    <p:sldId id="430" r:id="rId108"/>
    <p:sldId id="431" r:id="rId109"/>
    <p:sldId id="432" r:id="rId110"/>
    <p:sldId id="433" r:id="rId111"/>
    <p:sldId id="331" r:id="rId112"/>
    <p:sldId id="321" r:id="rId113"/>
    <p:sldId id="322" r:id="rId114"/>
    <p:sldId id="323" r:id="rId115"/>
    <p:sldId id="324" r:id="rId116"/>
    <p:sldId id="372" r:id="rId117"/>
    <p:sldId id="396" r:id="rId118"/>
    <p:sldId id="395" r:id="rId119"/>
    <p:sldId id="328" r:id="rId120"/>
    <p:sldId id="329" r:id="rId121"/>
    <p:sldId id="325" r:id="rId122"/>
    <p:sldId id="326" r:id="rId123"/>
    <p:sldId id="327" r:id="rId124"/>
    <p:sldId id="284" r:id="rId125"/>
    <p:sldId id="373" r:id="rId126"/>
    <p:sldId id="258" r:id="rId127"/>
    <p:sldId id="264" r:id="rId128"/>
    <p:sldId id="360" r:id="rId129"/>
    <p:sldId id="282" r:id="rId130"/>
    <p:sldId id="361" r:id="rId131"/>
    <p:sldId id="398" r:id="rId132"/>
    <p:sldId id="362" r:id="rId133"/>
    <p:sldId id="399" r:id="rId134"/>
    <p:sldId id="273" r:id="rId135"/>
    <p:sldId id="410" r:id="rId136"/>
    <p:sldId id="411" r:id="rId137"/>
    <p:sldId id="274" r:id="rId138"/>
    <p:sldId id="275" r:id="rId139"/>
    <p:sldId id="276" r:id="rId140"/>
    <p:sldId id="409" r:id="rId141"/>
    <p:sldId id="412" r:id="rId142"/>
    <p:sldId id="277" r:id="rId143"/>
    <p:sldId id="400" r:id="rId144"/>
    <p:sldId id="265" r:id="rId145"/>
    <p:sldId id="266" r:id="rId146"/>
    <p:sldId id="267" r:id="rId147"/>
    <p:sldId id="268" r:id="rId148"/>
    <p:sldId id="269" r:id="rId149"/>
    <p:sldId id="270" r:id="rId150"/>
    <p:sldId id="271" r:id="rId151"/>
    <p:sldId id="272" r:id="rId152"/>
    <p:sldId id="397" r:id="rId153"/>
    <p:sldId id="359" r:id="rId154"/>
    <p:sldId id="278" r:id="rId155"/>
    <p:sldId id="405" r:id="rId156"/>
    <p:sldId id="319" r:id="rId157"/>
    <p:sldId id="318" r:id="rId158"/>
    <p:sldId id="279" r:id="rId159"/>
    <p:sldId id="280" r:id="rId160"/>
    <p:sldId id="320" r:id="rId161"/>
    <p:sldId id="330" r:id="rId162"/>
    <p:sldId id="401" r:id="rId163"/>
    <p:sldId id="402" r:id="rId164"/>
    <p:sldId id="403" r:id="rId165"/>
    <p:sldId id="404" r:id="rId166"/>
    <p:sldId id="413" r:id="rId167"/>
    <p:sldId id="414" r:id="rId168"/>
    <p:sldId id="407" r:id="rId169"/>
    <p:sldId id="408" r:id="rId170"/>
    <p:sldId id="415" r:id="rId171"/>
    <p:sldId id="416" r:id="rId172"/>
    <p:sldId id="406" r:id="rId173"/>
    <p:sldId id="358" r:id="rId174"/>
    <p:sldId id="374" r:id="rId175"/>
    <p:sldId id="357" r:id="rId176"/>
    <p:sldId id="356" r:id="rId1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C76D7D-899E-4FF6-B4FE-99C40BBC7232}">
          <p14:sldIdLst>
            <p14:sldId id="256"/>
            <p14:sldId id="364"/>
            <p14:sldId id="377"/>
          </p14:sldIdLst>
        </p14:section>
        <p14:section name="Motivation and definitions" id="{8563ED27-B9B5-41EE-A242-50E28B547917}">
          <p14:sldIdLst>
            <p14:sldId id="365"/>
            <p14:sldId id="257"/>
            <p14:sldId id="332"/>
            <p14:sldId id="333"/>
            <p14:sldId id="334"/>
            <p14:sldId id="366"/>
            <p14:sldId id="434"/>
            <p14:sldId id="281"/>
            <p14:sldId id="355"/>
            <p14:sldId id="354"/>
            <p14:sldId id="335"/>
            <p14:sldId id="259"/>
            <p14:sldId id="336"/>
            <p14:sldId id="337"/>
            <p14:sldId id="260"/>
            <p14:sldId id="339"/>
            <p14:sldId id="435"/>
          </p14:sldIdLst>
        </p14:section>
        <p14:section name="Basic &quot;getting started&quot; functions" id="{3D53CBD7-0E2C-4AD6-88A4-457917784BE0}">
          <p14:sldIdLst>
            <p14:sldId id="367"/>
            <p14:sldId id="421"/>
            <p14:sldId id="417"/>
            <p14:sldId id="341"/>
            <p14:sldId id="375"/>
            <p14:sldId id="418"/>
            <p14:sldId id="262"/>
            <p14:sldId id="340"/>
            <p14:sldId id="420"/>
            <p14:sldId id="423"/>
            <p14:sldId id="419"/>
            <p14:sldId id="376"/>
            <p14:sldId id="422"/>
            <p14:sldId id="344"/>
            <p14:sldId id="261"/>
            <p14:sldId id="263"/>
          </p14:sldIdLst>
        </p14:section>
        <p14:section name="Basic Path Operations" id="{5207E0B5-C2F4-4CA6-983B-AF3006E6BDDD}">
          <p14:sldIdLst>
            <p14:sldId id="369"/>
            <p14:sldId id="287"/>
            <p14:sldId id="313"/>
            <p14:sldId id="293"/>
            <p14:sldId id="296"/>
            <p14:sldId id="294"/>
            <p14:sldId id="295"/>
            <p14:sldId id="297"/>
            <p14:sldId id="298"/>
            <p14:sldId id="299"/>
            <p14:sldId id="300"/>
            <p14:sldId id="301"/>
            <p14:sldId id="303"/>
            <p14:sldId id="304"/>
            <p14:sldId id="305"/>
            <p14:sldId id="306"/>
            <p14:sldId id="302"/>
            <p14:sldId id="307"/>
            <p14:sldId id="308"/>
            <p14:sldId id="309"/>
            <p14:sldId id="379"/>
            <p14:sldId id="380"/>
            <p14:sldId id="381"/>
            <p14:sldId id="424"/>
            <p14:sldId id="429"/>
            <p14:sldId id="312"/>
            <p14:sldId id="288"/>
            <p14:sldId id="436"/>
            <p14:sldId id="289"/>
            <p14:sldId id="290"/>
            <p14:sldId id="292"/>
            <p14:sldId id="291"/>
            <p14:sldId id="382"/>
            <p14:sldId id="383"/>
          </p14:sldIdLst>
        </p14:section>
        <p14:section name="Trimming Operations" id="{0C89AF94-DBAF-4AF6-B7D3-94EAAA123EFC}">
          <p14:sldIdLst>
            <p14:sldId id="311"/>
            <p14:sldId id="370"/>
            <p14:sldId id="427"/>
            <p14:sldId id="286"/>
            <p14:sldId id="342"/>
            <p14:sldId id="285"/>
            <p14:sldId id="347"/>
            <p14:sldId id="345"/>
            <p14:sldId id="346"/>
            <p14:sldId id="348"/>
            <p14:sldId id="349"/>
            <p14:sldId id="350"/>
            <p14:sldId id="352"/>
            <p14:sldId id="353"/>
            <p14:sldId id="343"/>
            <p14:sldId id="428"/>
            <p14:sldId id="425"/>
            <p14:sldId id="426"/>
          </p14:sldIdLst>
        </p14:section>
        <p14:section name="Projection of paths" id="{4230C4A9-ECB2-4E41-A39E-6C57726DB5DE}">
          <p14:sldIdLst>
            <p14:sldId id="310"/>
            <p14:sldId id="371"/>
            <p14:sldId id="315"/>
            <p14:sldId id="314"/>
            <p14:sldId id="317"/>
            <p14:sldId id="316"/>
            <p14:sldId id="387"/>
            <p14:sldId id="384"/>
            <p14:sldId id="389"/>
            <p14:sldId id="385"/>
            <p14:sldId id="386"/>
            <p14:sldId id="388"/>
            <p14:sldId id="363"/>
            <p14:sldId id="390"/>
            <p14:sldId id="391"/>
            <p14:sldId id="392"/>
            <p14:sldId id="393"/>
            <p14:sldId id="394"/>
            <p14:sldId id="430"/>
            <p14:sldId id="431"/>
            <p14:sldId id="432"/>
            <p14:sldId id="433"/>
            <p14:sldId id="331"/>
            <p14:sldId id="321"/>
            <p14:sldId id="322"/>
            <p14:sldId id="323"/>
            <p14:sldId id="324"/>
          </p14:sldIdLst>
        </p14:section>
        <p14:section name="Statistical analysis of paths" id="{DC74B6DA-7681-4467-92C6-2CC357834A76}">
          <p14:sldIdLst>
            <p14:sldId id="372"/>
            <p14:sldId id="396"/>
            <p14:sldId id="395"/>
            <p14:sldId id="328"/>
            <p14:sldId id="329"/>
            <p14:sldId id="325"/>
            <p14:sldId id="326"/>
            <p14:sldId id="327"/>
          </p14:sldIdLst>
        </p14:section>
        <p14:section name="Path averaging methods" id="{3EBD4C6A-139A-43AD-9B39-E8F3A2CD6F59}">
          <p14:sldIdLst>
            <p14:sldId id="284"/>
            <p14:sldId id="373"/>
            <p14:sldId id="258"/>
            <p14:sldId id="264"/>
            <p14:sldId id="360"/>
            <p14:sldId id="282"/>
            <p14:sldId id="361"/>
            <p14:sldId id="398"/>
            <p14:sldId id="362"/>
            <p14:sldId id="399"/>
            <p14:sldId id="273"/>
            <p14:sldId id="410"/>
            <p14:sldId id="411"/>
            <p14:sldId id="274"/>
            <p14:sldId id="275"/>
            <p14:sldId id="276"/>
            <p14:sldId id="409"/>
            <p14:sldId id="412"/>
            <p14:sldId id="277"/>
            <p14:sldId id="400"/>
            <p14:sldId id="265"/>
            <p14:sldId id="266"/>
            <p14:sldId id="267"/>
            <p14:sldId id="268"/>
            <p14:sldId id="269"/>
            <p14:sldId id="270"/>
            <p14:sldId id="271"/>
            <p14:sldId id="272"/>
            <p14:sldId id="397"/>
            <p14:sldId id="359"/>
            <p14:sldId id="278"/>
            <p14:sldId id="405"/>
            <p14:sldId id="319"/>
            <p14:sldId id="318"/>
            <p14:sldId id="279"/>
            <p14:sldId id="280"/>
            <p14:sldId id="320"/>
            <p14:sldId id="330"/>
            <p14:sldId id="401"/>
            <p14:sldId id="402"/>
            <p14:sldId id="403"/>
            <p14:sldId id="404"/>
            <p14:sldId id="413"/>
            <p14:sldId id="414"/>
            <p14:sldId id="407"/>
            <p14:sldId id="408"/>
            <p14:sldId id="415"/>
            <p14:sldId id="416"/>
            <p14:sldId id="406"/>
          </p14:sldIdLst>
        </p14:section>
        <p14:section name="Elevated paths" id="{FF862FAF-05E3-47F8-88D2-FC9D410CC75B}">
          <p14:sldIdLst>
            <p14:sldId id="358"/>
            <p14:sldId id="374"/>
            <p14:sldId id="357"/>
            <p14:sldId id="3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p:cViewPr varScale="1">
        <p:scale>
          <a:sx n="152" d="100"/>
          <a:sy n="152" d="100"/>
        </p:scale>
        <p:origin x="120" y="4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4/28/2023</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4/28/2023</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4/28/2023</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4/28/2023</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4/28/2023</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4/28/2023</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4/28/2023</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4/28/2023</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4/28/2023</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4/28/2023</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4/28/2023</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4/28/2023</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2.xml"/><Relationship Id="rId5" Type="http://schemas.openxmlformats.org/officeDocument/2006/relationships/image" Target="../media/image86.emf"/><Relationship Id="rId4" Type="http://schemas.openxmlformats.org/officeDocument/2006/relationships/image" Target="../media/image85.emf"/></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3.emf"/><Relationship Id="rId1" Type="http://schemas.openxmlformats.org/officeDocument/2006/relationships/slideLayout" Target="../slideLayouts/slideLayout2.xml"/><Relationship Id="rId4" Type="http://schemas.openxmlformats.org/officeDocument/2006/relationships/image" Target="../media/image88.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6.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emf"/></Relationships>
</file>

<file path=ppt/slides/_rels/slide114.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6.xml"/><Relationship Id="rId4" Type="http://schemas.openxmlformats.org/officeDocument/2006/relationships/image" Target="../media/image97.emf"/></Relationships>
</file>

<file path=ppt/slides/_rels/slide11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6.xml"/><Relationship Id="rId4" Type="http://schemas.openxmlformats.org/officeDocument/2006/relationships/image" Target="../media/image100.e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123.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6.xml"/><Relationship Id="rId4" Type="http://schemas.openxmlformats.org/officeDocument/2006/relationships/image" Target="../media/image111.jpeg"/></Relationships>
</file>

<file path=ppt/slides/_rels/slide12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9.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slideLayout" Target="../slideLayouts/slideLayout6.xml"/><Relationship Id="rId5" Type="http://schemas.openxmlformats.org/officeDocument/2006/relationships/image" Target="../media/image129.emf"/><Relationship Id="rId4" Type="http://schemas.openxmlformats.org/officeDocument/2006/relationships/image" Target="../media/image128.emf"/></Relationships>
</file>

<file path=ppt/slides/_rels/slide149.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emf"/><Relationship Id="rId1" Type="http://schemas.openxmlformats.org/officeDocument/2006/relationships/slideLayout" Target="../slideLayouts/slideLayout6.xml"/><Relationship Id="rId5" Type="http://schemas.openxmlformats.org/officeDocument/2006/relationships/image" Target="../media/image133.emf"/><Relationship Id="rId4" Type="http://schemas.openxmlformats.org/officeDocument/2006/relationships/image" Target="../media/image13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emf"/><Relationship Id="rId1" Type="http://schemas.openxmlformats.org/officeDocument/2006/relationships/slideLayout" Target="../slideLayouts/slideLayout2.xml"/><Relationship Id="rId4" Type="http://schemas.openxmlformats.org/officeDocument/2006/relationships/image" Target="../media/image140.e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1.em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44.emf"/><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slideLayout" Target="../slideLayouts/slideLayout6.xml"/><Relationship Id="rId5" Type="http://schemas.openxmlformats.org/officeDocument/2006/relationships/image" Target="../media/image149.emf"/><Relationship Id="rId4" Type="http://schemas.openxmlformats.org/officeDocument/2006/relationships/image" Target="../media/image148.emf"/></Relationships>
</file>

<file path=ppt/slides/_rels/slide163.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image" Target="../media/image150.emf"/><Relationship Id="rId1" Type="http://schemas.openxmlformats.org/officeDocument/2006/relationships/slideLayout" Target="../slideLayouts/slideLayout6.xml"/><Relationship Id="rId5" Type="http://schemas.openxmlformats.org/officeDocument/2006/relationships/image" Target="../media/image153.emf"/><Relationship Id="rId4" Type="http://schemas.openxmlformats.org/officeDocument/2006/relationships/image" Target="../media/image152.emf"/></Relationships>
</file>

<file path=ppt/slides/_rels/slide164.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154.emf"/><Relationship Id="rId1" Type="http://schemas.openxmlformats.org/officeDocument/2006/relationships/slideLayout" Target="../slideLayouts/slideLayout6.xml"/><Relationship Id="rId5" Type="http://schemas.openxmlformats.org/officeDocument/2006/relationships/image" Target="../media/image157.emf"/><Relationship Id="rId4" Type="http://schemas.openxmlformats.org/officeDocument/2006/relationships/image" Target="../media/image156.emf"/></Relationships>
</file>

<file path=ppt/slides/_rels/slide165.xml.rels><?xml version="1.0" encoding="UTF-8" standalone="yes"?>
<Relationships xmlns="http://schemas.openxmlformats.org/package/2006/relationships"><Relationship Id="rId8" Type="http://schemas.openxmlformats.org/officeDocument/2006/relationships/image" Target="../media/image164.emf"/><Relationship Id="rId3" Type="http://schemas.openxmlformats.org/officeDocument/2006/relationships/image" Target="../media/image159.emf"/><Relationship Id="rId7" Type="http://schemas.openxmlformats.org/officeDocument/2006/relationships/image" Target="../media/image163.emf"/><Relationship Id="rId2" Type="http://schemas.openxmlformats.org/officeDocument/2006/relationships/image" Target="../media/image158.emf"/><Relationship Id="rId1" Type="http://schemas.openxmlformats.org/officeDocument/2006/relationships/slideLayout" Target="../slideLayouts/slideLayout6.xml"/><Relationship Id="rId6" Type="http://schemas.openxmlformats.org/officeDocument/2006/relationships/image" Target="../media/image162.emf"/><Relationship Id="rId5" Type="http://schemas.openxmlformats.org/officeDocument/2006/relationships/image" Target="../media/image161.emf"/><Relationship Id="rId4" Type="http://schemas.openxmlformats.org/officeDocument/2006/relationships/image" Target="../media/image160.emf"/><Relationship Id="rId9" Type="http://schemas.openxmlformats.org/officeDocument/2006/relationships/image" Target="../media/image165.emf"/></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stackoverflow.com/questions/563198/how-do-you-detect-where-two-line-segments-intersec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5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7dcDuVyzb8Y" TargetMode="External"/><Relationship Id="rId1" Type="http://schemas.openxmlformats.org/officeDocument/2006/relationships/slideLayout" Target="../slideLayouts/slideLayout2.xml"/><Relationship Id="rId4" Type="http://schemas.openxmlformats.org/officeDocument/2006/relationships/hyperlink" Target="https://sketchplanations.com/the-coastline-paradox"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9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0.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6.xml"/><Relationship Id="rId5" Type="http://schemas.openxmlformats.org/officeDocument/2006/relationships/image" Target="../media/image65.emf"/><Relationship Id="rId4" Type="http://schemas.openxmlformats.org/officeDocument/2006/relationships/image" Target="../media/image64.emf"/></Relationships>
</file>

<file path=ppt/slides/_rels/slide9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6.xml"/><Relationship Id="rId5" Type="http://schemas.openxmlformats.org/officeDocument/2006/relationships/image" Target="../media/image71.emf"/><Relationship Id="rId4" Type="http://schemas.openxmlformats.org/officeDocument/2006/relationships/image" Target="../media/image70.emf"/></Relationships>
</file>

<file path=ppt/slides/_rels/slide9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6.xml"/><Relationship Id="rId5" Type="http://schemas.openxmlformats.org/officeDocument/2006/relationships/image" Target="../media/image75.emf"/><Relationship Id="rId4" Type="http://schemas.openxmlformats.org/officeDocument/2006/relationships/image" Target="../media/image74.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Finding the Path</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Descriptions of the “Path” class of functions</a:t>
            </a: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6B03D27D-D374-3563-2416-D1BF63486E79}"/>
              </a:ext>
            </a:extLst>
          </p:cNvPr>
          <p:cNvGrpSpPr/>
          <p:nvPr/>
        </p:nvGrpSpPr>
        <p:grpSpPr>
          <a:xfrm>
            <a:off x="3445410" y="1505092"/>
            <a:ext cx="4171157" cy="2614106"/>
            <a:chOff x="1930646" y="1505092"/>
            <a:chExt cx="4171157" cy="2614106"/>
          </a:xfrm>
        </p:grpSpPr>
        <p:sp>
          <p:nvSpPr>
            <p:cNvPr id="4" name="Rectangle 3">
              <a:extLst>
                <a:ext uri="{FF2B5EF4-FFF2-40B4-BE49-F238E27FC236}">
                  <a16:creationId xmlns:a16="http://schemas.microsoft.com/office/drawing/2014/main" id="{4D66EEB2-2CC2-3420-D303-BDBDE3A31675}"/>
                </a:ext>
              </a:extLst>
            </p:cNvPr>
            <p:cNvSpPr/>
            <p:nvPr/>
          </p:nvSpPr>
          <p:spPr>
            <a:xfrm rot="19682406">
              <a:off x="2424793" y="3110593"/>
              <a:ext cx="1979839" cy="938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8D258C0-4807-8918-1426-07A615804C59}"/>
                </a:ext>
              </a:extLst>
            </p:cNvPr>
            <p:cNvSpPr/>
            <p:nvPr/>
          </p:nvSpPr>
          <p:spPr>
            <a:xfrm rot="2070792">
              <a:off x="3571873" y="3136022"/>
              <a:ext cx="1979839" cy="938893"/>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978CAA-B022-45AE-8351-4E5B3F1C265C}"/>
                </a:ext>
              </a:extLst>
            </p:cNvPr>
            <p:cNvSpPr/>
            <p:nvPr/>
          </p:nvSpPr>
          <p:spPr>
            <a:xfrm rot="2070792">
              <a:off x="4121964" y="2355549"/>
              <a:ext cx="1979839" cy="938893"/>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BBF78B7-C604-0703-1098-1A7C2FED2083}"/>
                </a:ext>
              </a:extLst>
            </p:cNvPr>
            <p:cNvSpPr/>
            <p:nvPr/>
          </p:nvSpPr>
          <p:spPr>
            <a:xfrm rot="19682406">
              <a:off x="1930646" y="2320017"/>
              <a:ext cx="1979839" cy="938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1FD715D-6931-1875-55F1-2A213F4B0531}"/>
                </a:ext>
              </a:extLst>
            </p:cNvPr>
            <p:cNvCxnSpPr/>
            <p:nvPr/>
          </p:nvCxnSpPr>
          <p:spPr>
            <a:xfrm flipV="1">
              <a:off x="2326356" y="2606904"/>
              <a:ext cx="1658557" cy="1096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AF0A8E-AE35-9DD3-232A-775C8888B26D}"/>
                </a:ext>
              </a:extLst>
            </p:cNvPr>
            <p:cNvCxnSpPr>
              <a:cxnSpLocks/>
            </p:cNvCxnSpPr>
            <p:nvPr/>
          </p:nvCxnSpPr>
          <p:spPr>
            <a:xfrm>
              <a:off x="4030207" y="2657761"/>
              <a:ext cx="1626622" cy="1114941"/>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35B9B7B-DE97-8FA1-4DF3-FF98CC3BE704}"/>
                </a:ext>
              </a:extLst>
            </p:cNvPr>
            <p:cNvCxnSpPr>
              <a:cxnSpLocks/>
            </p:cNvCxnSpPr>
            <p:nvPr/>
          </p:nvCxnSpPr>
          <p:spPr>
            <a:xfrm flipV="1">
              <a:off x="2313707" y="2648466"/>
              <a:ext cx="1695215" cy="1076779"/>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DB2AB68-719E-25D0-A344-552BBAB4C677}"/>
                </a:ext>
              </a:extLst>
            </p:cNvPr>
            <p:cNvSpPr/>
            <p:nvPr/>
          </p:nvSpPr>
          <p:spPr>
            <a:xfrm>
              <a:off x="2198254" y="3648366"/>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C4B57F9-3D78-092A-AE07-ACE4FD9AAA00}"/>
                </a:ext>
              </a:extLst>
            </p:cNvPr>
            <p:cNvSpPr/>
            <p:nvPr/>
          </p:nvSpPr>
          <p:spPr>
            <a:xfrm>
              <a:off x="3945975" y="2556046"/>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51BBA8E-4BA6-E449-746C-F45503D2DE4E}"/>
                </a:ext>
              </a:extLst>
            </p:cNvPr>
            <p:cNvSpPr/>
            <p:nvPr/>
          </p:nvSpPr>
          <p:spPr>
            <a:xfrm>
              <a:off x="5602518" y="3703782"/>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AD00FBF-37E8-F55F-86AB-6CEFF8ADE393}"/>
                </a:ext>
              </a:extLst>
            </p:cNvPr>
            <p:cNvSpPr/>
            <p:nvPr/>
          </p:nvSpPr>
          <p:spPr>
            <a:xfrm>
              <a:off x="4030207" y="1899095"/>
              <a:ext cx="151192" cy="156400"/>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A73356C-C851-6455-D687-5FB10E6E01E6}"/>
                </a:ext>
              </a:extLst>
            </p:cNvPr>
            <p:cNvSpPr/>
            <p:nvPr/>
          </p:nvSpPr>
          <p:spPr>
            <a:xfrm>
              <a:off x="3739368" y="3350800"/>
              <a:ext cx="151192" cy="156400"/>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2186293-98BB-2F11-D086-A9AE1838E92F}"/>
                </a:ext>
              </a:extLst>
            </p:cNvPr>
            <p:cNvSpPr txBox="1"/>
            <p:nvPr/>
          </p:nvSpPr>
          <p:spPr>
            <a:xfrm>
              <a:off x="1971827" y="3675516"/>
              <a:ext cx="317716" cy="369332"/>
            </a:xfrm>
            <a:prstGeom prst="rect">
              <a:avLst/>
            </a:prstGeom>
            <a:noFill/>
          </p:spPr>
          <p:txBody>
            <a:bodyPr wrap="none" rtlCol="0">
              <a:spAutoFit/>
            </a:bodyPr>
            <a:lstStyle/>
            <a:p>
              <a:r>
                <a:rPr lang="en-US" dirty="0">
                  <a:solidFill>
                    <a:srgbClr val="FF0000"/>
                  </a:solidFill>
                </a:rPr>
                <a:t>A</a:t>
              </a:r>
            </a:p>
          </p:txBody>
        </p:sp>
        <p:sp>
          <p:nvSpPr>
            <p:cNvPr id="36" name="TextBox 35">
              <a:extLst>
                <a:ext uri="{FF2B5EF4-FFF2-40B4-BE49-F238E27FC236}">
                  <a16:creationId xmlns:a16="http://schemas.microsoft.com/office/drawing/2014/main" id="{735180A0-DC53-8FD5-18BA-B8765C2AA837}"/>
                </a:ext>
              </a:extLst>
            </p:cNvPr>
            <p:cNvSpPr txBox="1"/>
            <p:nvPr/>
          </p:nvSpPr>
          <p:spPr>
            <a:xfrm>
              <a:off x="3851468" y="2232924"/>
              <a:ext cx="309700" cy="369332"/>
            </a:xfrm>
            <a:prstGeom prst="rect">
              <a:avLst/>
            </a:prstGeom>
            <a:noFill/>
          </p:spPr>
          <p:txBody>
            <a:bodyPr wrap="none" rtlCol="0">
              <a:spAutoFit/>
            </a:bodyPr>
            <a:lstStyle/>
            <a:p>
              <a:r>
                <a:rPr lang="en-US" dirty="0">
                  <a:solidFill>
                    <a:srgbClr val="FF0000"/>
                  </a:solidFill>
                </a:rPr>
                <a:t>B</a:t>
              </a:r>
            </a:p>
          </p:txBody>
        </p:sp>
        <p:sp>
          <p:nvSpPr>
            <p:cNvPr id="37" name="TextBox 36">
              <a:extLst>
                <a:ext uri="{FF2B5EF4-FFF2-40B4-BE49-F238E27FC236}">
                  <a16:creationId xmlns:a16="http://schemas.microsoft.com/office/drawing/2014/main" id="{69F2497C-273A-75FB-41B8-31F25C1AB6F8}"/>
                </a:ext>
              </a:extLst>
            </p:cNvPr>
            <p:cNvSpPr txBox="1"/>
            <p:nvPr/>
          </p:nvSpPr>
          <p:spPr>
            <a:xfrm>
              <a:off x="5728736" y="3749866"/>
              <a:ext cx="308098" cy="369332"/>
            </a:xfrm>
            <a:prstGeom prst="rect">
              <a:avLst/>
            </a:prstGeom>
            <a:noFill/>
          </p:spPr>
          <p:txBody>
            <a:bodyPr wrap="none" rtlCol="0">
              <a:spAutoFit/>
            </a:bodyPr>
            <a:lstStyle/>
            <a:p>
              <a:r>
                <a:rPr lang="en-US" dirty="0">
                  <a:solidFill>
                    <a:srgbClr val="FF0000"/>
                  </a:solidFill>
                </a:rPr>
                <a:t>C</a:t>
              </a:r>
            </a:p>
          </p:txBody>
        </p:sp>
        <p:sp>
          <p:nvSpPr>
            <p:cNvPr id="38" name="TextBox 37">
              <a:extLst>
                <a:ext uri="{FF2B5EF4-FFF2-40B4-BE49-F238E27FC236}">
                  <a16:creationId xmlns:a16="http://schemas.microsoft.com/office/drawing/2014/main" id="{26277204-63F6-13A5-606D-4C98D94D2324}"/>
                </a:ext>
              </a:extLst>
            </p:cNvPr>
            <p:cNvSpPr txBox="1"/>
            <p:nvPr/>
          </p:nvSpPr>
          <p:spPr>
            <a:xfrm>
              <a:off x="3863586" y="3312974"/>
              <a:ext cx="301686" cy="369332"/>
            </a:xfrm>
            <a:prstGeom prst="rect">
              <a:avLst/>
            </a:prstGeom>
            <a:noFill/>
          </p:spPr>
          <p:txBody>
            <a:bodyPr wrap="none" rtlCol="0">
              <a:spAutoFit/>
            </a:bodyPr>
            <a:lstStyle/>
            <a:p>
              <a:r>
                <a:rPr lang="en-US" dirty="0">
                  <a:solidFill>
                    <a:srgbClr val="FFC000"/>
                  </a:solidFill>
                </a:rPr>
                <a:t>2</a:t>
              </a:r>
            </a:p>
          </p:txBody>
        </p:sp>
        <p:sp>
          <p:nvSpPr>
            <p:cNvPr id="39" name="TextBox 38">
              <a:extLst>
                <a:ext uri="{FF2B5EF4-FFF2-40B4-BE49-F238E27FC236}">
                  <a16:creationId xmlns:a16="http://schemas.microsoft.com/office/drawing/2014/main" id="{1806DF02-5B38-96A3-98AC-54E459FED385}"/>
                </a:ext>
              </a:extLst>
            </p:cNvPr>
            <p:cNvSpPr txBox="1"/>
            <p:nvPr/>
          </p:nvSpPr>
          <p:spPr>
            <a:xfrm>
              <a:off x="4161168" y="1792629"/>
              <a:ext cx="301686" cy="369332"/>
            </a:xfrm>
            <a:prstGeom prst="rect">
              <a:avLst/>
            </a:prstGeom>
            <a:noFill/>
          </p:spPr>
          <p:txBody>
            <a:bodyPr wrap="none" rtlCol="0">
              <a:spAutoFit/>
            </a:bodyPr>
            <a:lstStyle/>
            <a:p>
              <a:r>
                <a:rPr lang="en-US" dirty="0">
                  <a:solidFill>
                    <a:srgbClr val="00B050"/>
                  </a:solidFill>
                </a:rPr>
                <a:t>1</a:t>
              </a:r>
            </a:p>
          </p:txBody>
        </p:sp>
        <p:cxnSp>
          <p:nvCxnSpPr>
            <p:cNvPr id="41" name="Straight Connector 40">
              <a:extLst>
                <a:ext uri="{FF2B5EF4-FFF2-40B4-BE49-F238E27FC236}">
                  <a16:creationId xmlns:a16="http://schemas.microsoft.com/office/drawing/2014/main" id="{C19F6F6F-2F58-CFF6-4E46-FFDA4FD31787}"/>
                </a:ext>
              </a:extLst>
            </p:cNvPr>
            <p:cNvCxnSpPr>
              <a:cxnSpLocks/>
              <a:endCxn id="32" idx="1"/>
            </p:cNvCxnSpPr>
            <p:nvPr/>
          </p:nvCxnSpPr>
          <p:spPr>
            <a:xfrm>
              <a:off x="3524541" y="2978727"/>
              <a:ext cx="236969" cy="394977"/>
            </a:xfrm>
            <a:prstGeom prst="line">
              <a:avLst/>
            </a:prstGeom>
            <a:ln w="41275">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F86985F-598F-BFA8-C7AA-5C7CBDC3FF25}"/>
                </a:ext>
              </a:extLst>
            </p:cNvPr>
            <p:cNvCxnSpPr>
              <a:cxnSpLocks/>
            </p:cNvCxnSpPr>
            <p:nvPr/>
          </p:nvCxnSpPr>
          <p:spPr>
            <a:xfrm flipH="1">
              <a:off x="3831451" y="2769165"/>
              <a:ext cx="358713" cy="638759"/>
            </a:xfrm>
            <a:prstGeom prst="line">
              <a:avLst/>
            </a:prstGeom>
            <a:ln w="41275">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B818541-27CA-A0B0-C0EE-0437FFC85223}"/>
                </a:ext>
              </a:extLst>
            </p:cNvPr>
            <p:cNvCxnSpPr>
              <a:cxnSpLocks/>
            </p:cNvCxnSpPr>
            <p:nvPr/>
          </p:nvCxnSpPr>
          <p:spPr>
            <a:xfrm flipH="1">
              <a:off x="3814964" y="2036047"/>
              <a:ext cx="239936" cy="441849"/>
            </a:xfrm>
            <a:prstGeom prst="line">
              <a:avLst/>
            </a:prstGeom>
            <a:ln w="412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F7FD4AC-431B-ED84-B05F-C9B708895BBF}"/>
                </a:ext>
              </a:extLst>
            </p:cNvPr>
            <p:cNvCxnSpPr>
              <a:cxnSpLocks/>
            </p:cNvCxnSpPr>
            <p:nvPr/>
          </p:nvCxnSpPr>
          <p:spPr>
            <a:xfrm>
              <a:off x="2339584" y="1505092"/>
              <a:ext cx="1626622" cy="1114941"/>
            </a:xfrm>
            <a:prstGeom prst="line">
              <a:avLst/>
            </a:prstGeom>
            <a:ln w="44450">
              <a:solidFill>
                <a:srgbClr val="FF0000">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E07A088-1FB4-0BBF-93A2-9DCB895FAD4A}"/>
                </a:ext>
              </a:extLst>
            </p:cNvPr>
            <p:cNvCxnSpPr>
              <a:cxnSpLocks/>
            </p:cNvCxnSpPr>
            <p:nvPr/>
          </p:nvCxnSpPr>
          <p:spPr>
            <a:xfrm>
              <a:off x="4148951" y="2039550"/>
              <a:ext cx="236969" cy="394977"/>
            </a:xfrm>
            <a:prstGeom prst="line">
              <a:avLst/>
            </a:prstGeom>
            <a:ln w="412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3470239-882C-DAE7-7A88-43A42E88B2FA}"/>
                </a:ext>
              </a:extLst>
            </p:cNvPr>
            <p:cNvCxnSpPr>
              <a:cxnSpLocks/>
            </p:cNvCxnSpPr>
            <p:nvPr/>
          </p:nvCxnSpPr>
          <p:spPr>
            <a:xfrm flipV="1">
              <a:off x="4034678" y="1571687"/>
              <a:ext cx="1695215" cy="1076779"/>
            </a:xfrm>
            <a:prstGeom prst="line">
              <a:avLst/>
            </a:prstGeom>
            <a:ln w="44450">
              <a:solidFill>
                <a:srgbClr val="FF0000">
                  <a:alpha val="16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61018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Finding intersections from one traversal to many other traversals</a:t>
            </a:r>
          </a:p>
        </p:txBody>
      </p:sp>
    </p:spTree>
    <p:extLst>
      <p:ext uri="{BB962C8B-B14F-4D97-AF65-F5344CB8AC3E}">
        <p14:creationId xmlns:p14="http://schemas.microsoft.com/office/powerpoint/2010/main" val="10538892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D47E-F2F6-4E16-A37C-D2162CDE9B09}"/>
              </a:ext>
            </a:extLst>
          </p:cNvPr>
          <p:cNvSpPr>
            <a:spLocks noGrp="1"/>
          </p:cNvSpPr>
          <p:nvPr>
            <p:ph type="title"/>
          </p:nvPr>
        </p:nvSpPr>
        <p:spPr>
          <a:xfrm>
            <a:off x="573157" y="593725"/>
            <a:ext cx="10515600" cy="1325563"/>
          </a:xfrm>
        </p:spPr>
        <p:txBody>
          <a:bodyPr>
            <a:normAutofit fontScale="90000"/>
          </a:bodyPr>
          <a:lstStyle/>
          <a:p>
            <a:r>
              <a:rPr lang="en-US" dirty="0"/>
              <a:t>This function </a:t>
            </a:r>
            <a:r>
              <a:rPr lang="en-US" sz="2000" b="0" i="0" u="none" strike="noStrike" baseline="0" dirty="0" err="1">
                <a:solidFill>
                  <a:srgbClr val="028009"/>
                </a:solidFill>
                <a:latin typeface="Courier New" panose="02070309020205020404" pitchFamily="49" charset="0"/>
              </a:rPr>
              <a:t>fcn_Path_findOrthoScatterFromTraversalToTraversals</a:t>
            </a:r>
            <a:br>
              <a:rPr lang="en-US" sz="2000" b="0" i="0" u="none" strike="noStrike" baseline="0" dirty="0">
                <a:solidFill>
                  <a:srgbClr val="028009"/>
                </a:solidFill>
                <a:latin typeface="Courier New" panose="02070309020205020404" pitchFamily="49" charset="0"/>
              </a:rPr>
            </a:br>
            <a:r>
              <a:rPr lang="en-US" dirty="0"/>
              <a:t>gives positive values for positive (in the cross-product) sensor directions, negative for negative sensing</a:t>
            </a:r>
          </a:p>
        </p:txBody>
      </p:sp>
      <p:sp>
        <p:nvSpPr>
          <p:cNvPr id="6" name="TextBox 5">
            <a:extLst>
              <a:ext uri="{FF2B5EF4-FFF2-40B4-BE49-F238E27FC236}">
                <a16:creationId xmlns:a16="http://schemas.microsoft.com/office/drawing/2014/main" id="{8B0D7C8C-46B0-4055-BBD0-1C82AED07DB2}"/>
              </a:ext>
            </a:extLst>
          </p:cNvPr>
          <p:cNvSpPr txBox="1"/>
          <p:nvPr/>
        </p:nvSpPr>
        <p:spPr>
          <a:xfrm>
            <a:off x="1859692" y="6308209"/>
            <a:ext cx="8842998" cy="369332"/>
          </a:xfrm>
          <a:prstGeom prst="rect">
            <a:avLst/>
          </a:prstGeom>
          <a:noFill/>
        </p:spPr>
        <p:txBody>
          <a:bodyPr wrap="none" rtlCol="0">
            <a:spAutoFit/>
          </a:bodyPr>
          <a:lstStyle/>
          <a:p>
            <a:r>
              <a:rPr lang="en-US" dirty="0"/>
              <a:t>See first two test cases in script_test_fcn_Path_findOrthoScatterFromTraversalToTraversals.m</a:t>
            </a:r>
          </a:p>
        </p:txBody>
      </p:sp>
      <p:grpSp>
        <p:nvGrpSpPr>
          <p:cNvPr id="3" name="Group 2">
            <a:extLst>
              <a:ext uri="{FF2B5EF4-FFF2-40B4-BE49-F238E27FC236}">
                <a16:creationId xmlns:a16="http://schemas.microsoft.com/office/drawing/2014/main" id="{C8EE0A35-459C-2EF7-452F-E4963E528B82}"/>
              </a:ext>
            </a:extLst>
          </p:cNvPr>
          <p:cNvGrpSpPr/>
          <p:nvPr/>
        </p:nvGrpSpPr>
        <p:grpSpPr>
          <a:xfrm>
            <a:off x="496957" y="2307709"/>
            <a:ext cx="10205733" cy="4000500"/>
            <a:chOff x="496957" y="2307709"/>
            <a:chExt cx="10205733" cy="4000500"/>
          </a:xfrm>
        </p:grpSpPr>
        <p:pic>
          <p:nvPicPr>
            <p:cNvPr id="5" name="Picture 4">
              <a:extLst>
                <a:ext uri="{FF2B5EF4-FFF2-40B4-BE49-F238E27FC236}">
                  <a16:creationId xmlns:a16="http://schemas.microsoft.com/office/drawing/2014/main" id="{FC8621D4-01C9-4382-AD71-EE265C51B8A6}"/>
                </a:ext>
              </a:extLst>
            </p:cNvPr>
            <p:cNvPicPr>
              <a:picLocks noChangeAspect="1"/>
            </p:cNvPicPr>
            <p:nvPr/>
          </p:nvPicPr>
          <p:blipFill>
            <a:blip r:embed="rId2"/>
            <a:stretch>
              <a:fillRect/>
            </a:stretch>
          </p:blipFill>
          <p:spPr>
            <a:xfrm>
              <a:off x="496957" y="2307709"/>
              <a:ext cx="5334000" cy="4000500"/>
            </a:xfrm>
            <a:prstGeom prst="rect">
              <a:avLst/>
            </a:prstGeom>
          </p:spPr>
        </p:pic>
        <p:pic>
          <p:nvPicPr>
            <p:cNvPr id="4" name="Picture 3">
              <a:extLst>
                <a:ext uri="{FF2B5EF4-FFF2-40B4-BE49-F238E27FC236}">
                  <a16:creationId xmlns:a16="http://schemas.microsoft.com/office/drawing/2014/main" id="{ABAC02CE-3F30-45BA-B433-A2D1086B7791}"/>
                </a:ext>
              </a:extLst>
            </p:cNvPr>
            <p:cNvPicPr>
              <a:picLocks noChangeAspect="1"/>
            </p:cNvPicPr>
            <p:nvPr/>
          </p:nvPicPr>
          <p:blipFill>
            <a:blip r:embed="rId3"/>
            <a:stretch>
              <a:fillRect/>
            </a:stretch>
          </p:blipFill>
          <p:spPr>
            <a:xfrm>
              <a:off x="5368690" y="2307709"/>
              <a:ext cx="5334000" cy="4000500"/>
            </a:xfrm>
            <a:prstGeom prst="rect">
              <a:avLst/>
            </a:prstGeom>
          </p:spPr>
        </p:pic>
      </p:grpSp>
    </p:spTree>
    <p:extLst>
      <p:ext uri="{BB962C8B-B14F-4D97-AF65-F5344CB8AC3E}">
        <p14:creationId xmlns:p14="http://schemas.microsoft.com/office/powerpoint/2010/main" val="34726175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870F-44DF-42F0-AFA9-9D92EDBEF512}"/>
              </a:ext>
            </a:extLst>
          </p:cNvPr>
          <p:cNvSpPr>
            <a:spLocks noGrp="1"/>
          </p:cNvSpPr>
          <p:nvPr>
            <p:ph type="title"/>
          </p:nvPr>
        </p:nvSpPr>
        <p:spPr/>
        <p:txBody>
          <a:bodyPr>
            <a:normAutofit fontScale="90000"/>
          </a:bodyPr>
          <a:lstStyle/>
          <a:p>
            <a:r>
              <a:rPr lang="en-US" dirty="0"/>
              <a:t>This is useful for finding all the nearby traversal points, including defining a search distance that ignores nearby traversals</a:t>
            </a:r>
          </a:p>
        </p:txBody>
      </p:sp>
      <p:pic>
        <p:nvPicPr>
          <p:cNvPr id="5" name="Picture 4">
            <a:extLst>
              <a:ext uri="{FF2B5EF4-FFF2-40B4-BE49-F238E27FC236}">
                <a16:creationId xmlns:a16="http://schemas.microsoft.com/office/drawing/2014/main" id="{2AD04170-44FB-4E62-A8D5-B9B62EE46305}"/>
              </a:ext>
            </a:extLst>
          </p:cNvPr>
          <p:cNvPicPr>
            <a:picLocks noChangeAspect="1"/>
          </p:cNvPicPr>
          <p:nvPr/>
        </p:nvPicPr>
        <p:blipFill>
          <a:blip r:embed="rId2"/>
          <a:stretch>
            <a:fillRect/>
          </a:stretch>
        </p:blipFill>
        <p:spPr>
          <a:xfrm>
            <a:off x="733310" y="2063262"/>
            <a:ext cx="8337205" cy="5029200"/>
          </a:xfrm>
          <a:prstGeom prst="rect">
            <a:avLst/>
          </a:prstGeom>
        </p:spPr>
      </p:pic>
    </p:spTree>
    <p:extLst>
      <p:ext uri="{BB962C8B-B14F-4D97-AF65-F5344CB8AC3E}">
        <p14:creationId xmlns:p14="http://schemas.microsoft.com/office/powerpoint/2010/main" val="19424500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E65C-E7C3-4779-A5BC-8DEA044798DA}"/>
              </a:ext>
            </a:extLst>
          </p:cNvPr>
          <p:cNvSpPr>
            <a:spLocks noGrp="1"/>
          </p:cNvSpPr>
          <p:nvPr>
            <p:ph type="title"/>
          </p:nvPr>
        </p:nvSpPr>
        <p:spPr/>
        <p:txBody>
          <a:bodyPr/>
          <a:lstStyle/>
          <a:p>
            <a:r>
              <a:rPr lang="en-US" dirty="0"/>
              <a:t>With dense projections, one can analyze the histogram of projection distances</a:t>
            </a:r>
          </a:p>
        </p:txBody>
      </p:sp>
      <p:grpSp>
        <p:nvGrpSpPr>
          <p:cNvPr id="3" name="Group 2">
            <a:extLst>
              <a:ext uri="{FF2B5EF4-FFF2-40B4-BE49-F238E27FC236}">
                <a16:creationId xmlns:a16="http://schemas.microsoft.com/office/drawing/2014/main" id="{137086E6-BC9A-ACF9-2552-0B66C04A0D65}"/>
              </a:ext>
            </a:extLst>
          </p:cNvPr>
          <p:cNvGrpSpPr/>
          <p:nvPr/>
        </p:nvGrpSpPr>
        <p:grpSpPr>
          <a:xfrm>
            <a:off x="567104" y="1690688"/>
            <a:ext cx="11057792" cy="4000500"/>
            <a:chOff x="567104" y="1690688"/>
            <a:chExt cx="11057792" cy="4000500"/>
          </a:xfrm>
        </p:grpSpPr>
        <p:pic>
          <p:nvPicPr>
            <p:cNvPr id="5" name="Picture 4">
              <a:extLst>
                <a:ext uri="{FF2B5EF4-FFF2-40B4-BE49-F238E27FC236}">
                  <a16:creationId xmlns:a16="http://schemas.microsoft.com/office/drawing/2014/main" id="{7DBF47BF-79B8-47EB-97F4-E07A7D331F4E}"/>
                </a:ext>
              </a:extLst>
            </p:cNvPr>
            <p:cNvPicPr>
              <a:picLocks noChangeAspect="1"/>
            </p:cNvPicPr>
            <p:nvPr/>
          </p:nvPicPr>
          <p:blipFill>
            <a:blip r:embed="rId2"/>
            <a:stretch>
              <a:fillRect/>
            </a:stretch>
          </p:blipFill>
          <p:spPr>
            <a:xfrm>
              <a:off x="6290896" y="1690688"/>
              <a:ext cx="5334000" cy="4000500"/>
            </a:xfrm>
            <a:prstGeom prst="rect">
              <a:avLst/>
            </a:prstGeom>
          </p:spPr>
        </p:pic>
        <p:pic>
          <p:nvPicPr>
            <p:cNvPr id="7" name="Picture 6">
              <a:extLst>
                <a:ext uri="{FF2B5EF4-FFF2-40B4-BE49-F238E27FC236}">
                  <a16:creationId xmlns:a16="http://schemas.microsoft.com/office/drawing/2014/main" id="{9CC56954-51DE-42BC-B63D-8CA7F777FECA}"/>
                </a:ext>
              </a:extLst>
            </p:cNvPr>
            <p:cNvPicPr>
              <a:picLocks noChangeAspect="1"/>
            </p:cNvPicPr>
            <p:nvPr/>
          </p:nvPicPr>
          <p:blipFill>
            <a:blip r:embed="rId3"/>
            <a:stretch>
              <a:fillRect/>
            </a:stretch>
          </p:blipFill>
          <p:spPr>
            <a:xfrm>
              <a:off x="567104" y="1690688"/>
              <a:ext cx="5334000" cy="4000500"/>
            </a:xfrm>
            <a:prstGeom prst="rect">
              <a:avLst/>
            </a:prstGeom>
          </p:spPr>
        </p:pic>
      </p:grpSp>
      <p:sp>
        <p:nvSpPr>
          <p:cNvPr id="8" name="TextBox 7">
            <a:extLst>
              <a:ext uri="{FF2B5EF4-FFF2-40B4-BE49-F238E27FC236}">
                <a16:creationId xmlns:a16="http://schemas.microsoft.com/office/drawing/2014/main" id="{6AAA6402-5A5A-4B06-A334-5D22595BE823}"/>
              </a:ext>
            </a:extLst>
          </p:cNvPr>
          <p:cNvSpPr txBox="1"/>
          <p:nvPr/>
        </p:nvSpPr>
        <p:spPr>
          <a:xfrm>
            <a:off x="2718288" y="6123543"/>
            <a:ext cx="6938246" cy="369332"/>
          </a:xfrm>
          <a:prstGeom prst="rect">
            <a:avLst/>
          </a:prstGeom>
          <a:noFill/>
        </p:spPr>
        <p:txBody>
          <a:bodyPr wrap="none" rtlCol="0">
            <a:spAutoFit/>
          </a:bodyPr>
          <a:lstStyle/>
          <a:p>
            <a:r>
              <a:rPr lang="en-US" dirty="0"/>
              <a:t>See: script_test_fcn_Path_findOrthoScatterFromTraversalToTraversals.m</a:t>
            </a:r>
          </a:p>
        </p:txBody>
      </p:sp>
    </p:spTree>
    <p:extLst>
      <p:ext uri="{BB962C8B-B14F-4D97-AF65-F5344CB8AC3E}">
        <p14:creationId xmlns:p14="http://schemas.microsoft.com/office/powerpoint/2010/main" val="3474803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offset traversals from a traversal</a:t>
            </a:r>
          </a:p>
        </p:txBody>
      </p:sp>
    </p:spTree>
    <p:extLst>
      <p:ext uri="{BB962C8B-B14F-4D97-AF65-F5344CB8AC3E}">
        <p14:creationId xmlns:p14="http://schemas.microsoft.com/office/powerpoint/2010/main" val="19207172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E606-B67F-4544-9BC6-624466DA3167}"/>
              </a:ext>
            </a:extLst>
          </p:cNvPr>
          <p:cNvSpPr>
            <a:spLocks noGrp="1"/>
          </p:cNvSpPr>
          <p:nvPr>
            <p:ph type="title"/>
          </p:nvPr>
        </p:nvSpPr>
        <p:spPr/>
        <p:txBody>
          <a:bodyPr>
            <a:normAutofit fontScale="90000"/>
          </a:bodyPr>
          <a:lstStyle/>
          <a:p>
            <a:r>
              <a:rPr lang="en-US" sz="4000" dirty="0"/>
              <a:t>One can generate a set of offset traversals from a reference traversal using: </a:t>
            </a:r>
            <a:br>
              <a:rPr lang="en-US" sz="4000" dirty="0"/>
            </a:br>
            <a:r>
              <a:rPr lang="en-US" sz="2700" dirty="0" err="1">
                <a:solidFill>
                  <a:srgbClr val="228B22"/>
                </a:solidFill>
                <a:latin typeface="Courier New" panose="02070309020205020404" pitchFamily="49" charset="0"/>
              </a:rPr>
              <a:t>fcn_Path_fillOffsetTraversalsAboutTraversal</a:t>
            </a:r>
            <a:endParaRPr lang="en-US" dirty="0"/>
          </a:p>
        </p:txBody>
      </p:sp>
      <p:pic>
        <p:nvPicPr>
          <p:cNvPr id="4" name="Picture 3">
            <a:extLst>
              <a:ext uri="{FF2B5EF4-FFF2-40B4-BE49-F238E27FC236}">
                <a16:creationId xmlns:a16="http://schemas.microsoft.com/office/drawing/2014/main" id="{A464373B-7942-4695-95AF-82ADC84D9D11}"/>
              </a:ext>
            </a:extLst>
          </p:cNvPr>
          <p:cNvPicPr>
            <a:picLocks noChangeAspect="1"/>
          </p:cNvPicPr>
          <p:nvPr/>
        </p:nvPicPr>
        <p:blipFill>
          <a:blip r:embed="rId2"/>
          <a:stretch>
            <a:fillRect/>
          </a:stretch>
        </p:blipFill>
        <p:spPr>
          <a:xfrm>
            <a:off x="6420678" y="2492375"/>
            <a:ext cx="5334000" cy="4000500"/>
          </a:xfrm>
          <a:prstGeom prst="rect">
            <a:avLst/>
          </a:prstGeom>
        </p:spPr>
      </p:pic>
    </p:spTree>
    <p:extLst>
      <p:ext uri="{BB962C8B-B14F-4D97-AF65-F5344CB8AC3E}">
        <p14:creationId xmlns:p14="http://schemas.microsoft.com/office/powerpoint/2010/main" val="19113449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A972-3AB0-4E0F-B9FE-F70503E7DD1E}"/>
              </a:ext>
            </a:extLst>
          </p:cNvPr>
          <p:cNvSpPr>
            <a:spLocks noGrp="1"/>
          </p:cNvSpPr>
          <p:nvPr>
            <p:ph type="title"/>
          </p:nvPr>
        </p:nvSpPr>
        <p:spPr/>
        <p:txBody>
          <a:bodyPr/>
          <a:lstStyle/>
          <a:p>
            <a:r>
              <a:rPr lang="en-US" dirty="0"/>
              <a:t>This is particularly useful for finding the intersection points of road boundaries</a:t>
            </a:r>
          </a:p>
        </p:txBody>
      </p:sp>
      <p:pic>
        <p:nvPicPr>
          <p:cNvPr id="4" name="Picture 3">
            <a:extLst>
              <a:ext uri="{FF2B5EF4-FFF2-40B4-BE49-F238E27FC236}">
                <a16:creationId xmlns:a16="http://schemas.microsoft.com/office/drawing/2014/main" id="{027D8E88-0774-4AE8-929F-7B665802D809}"/>
              </a:ext>
            </a:extLst>
          </p:cNvPr>
          <p:cNvPicPr>
            <a:picLocks noChangeAspect="1"/>
          </p:cNvPicPr>
          <p:nvPr/>
        </p:nvPicPr>
        <p:blipFill>
          <a:blip r:embed="rId2"/>
          <a:stretch>
            <a:fillRect/>
          </a:stretch>
        </p:blipFill>
        <p:spPr>
          <a:xfrm>
            <a:off x="2718755" y="1935109"/>
            <a:ext cx="5334000" cy="4000500"/>
          </a:xfrm>
          <a:prstGeom prst="rect">
            <a:avLst/>
          </a:prstGeom>
        </p:spPr>
      </p:pic>
      <p:sp>
        <p:nvSpPr>
          <p:cNvPr id="5" name="TextBox 4">
            <a:extLst>
              <a:ext uri="{FF2B5EF4-FFF2-40B4-BE49-F238E27FC236}">
                <a16:creationId xmlns:a16="http://schemas.microsoft.com/office/drawing/2014/main" id="{631F661C-8B57-4238-A702-4A20D5C4093C}"/>
              </a:ext>
            </a:extLst>
          </p:cNvPr>
          <p:cNvSpPr txBox="1"/>
          <p:nvPr/>
        </p:nvSpPr>
        <p:spPr>
          <a:xfrm>
            <a:off x="3166821" y="6180030"/>
            <a:ext cx="6036076" cy="369332"/>
          </a:xfrm>
          <a:prstGeom prst="rect">
            <a:avLst/>
          </a:prstGeom>
          <a:noFill/>
        </p:spPr>
        <p:txBody>
          <a:bodyPr wrap="none" rtlCol="0">
            <a:spAutoFit/>
          </a:bodyPr>
          <a:lstStyle/>
          <a:p>
            <a:r>
              <a:rPr lang="en-US" dirty="0"/>
              <a:t>See: </a:t>
            </a:r>
            <a:r>
              <a:rPr lang="en-US" dirty="0" err="1"/>
              <a:t>script_test_fcn_Path_fillOffsetTraversalsAboutTraversal.m</a:t>
            </a:r>
            <a:endParaRPr lang="en-US" dirty="0"/>
          </a:p>
        </p:txBody>
      </p:sp>
      <p:sp>
        <p:nvSpPr>
          <p:cNvPr id="6" name="Arrow: Right 5">
            <a:extLst>
              <a:ext uri="{FF2B5EF4-FFF2-40B4-BE49-F238E27FC236}">
                <a16:creationId xmlns:a16="http://schemas.microsoft.com/office/drawing/2014/main" id="{7D14AD1F-5D19-4310-8F17-2DCCBDAD53E8}"/>
              </a:ext>
            </a:extLst>
          </p:cNvPr>
          <p:cNvSpPr/>
          <p:nvPr/>
        </p:nvSpPr>
        <p:spPr>
          <a:xfrm rot="19160916">
            <a:off x="3886200" y="4175654"/>
            <a:ext cx="646044" cy="288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B8D1F35A-7A28-4CFC-AEE6-C900AEA12096}"/>
              </a:ext>
            </a:extLst>
          </p:cNvPr>
          <p:cNvSpPr/>
          <p:nvPr/>
        </p:nvSpPr>
        <p:spPr>
          <a:xfrm rot="19160916">
            <a:off x="4723774" y="4364498"/>
            <a:ext cx="646044" cy="288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5841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Converting a traversal in XY coordinates to SY coordinates</a:t>
            </a:r>
          </a:p>
        </p:txBody>
      </p:sp>
    </p:spTree>
    <p:extLst>
      <p:ext uri="{BB962C8B-B14F-4D97-AF65-F5344CB8AC3E}">
        <p14:creationId xmlns:p14="http://schemas.microsoft.com/office/powerpoint/2010/main" val="15778846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 commonly need to convert XY coordinates into station-Y coordinates</a:t>
            </a:r>
          </a:p>
        </p:txBody>
      </p:sp>
      <p:sp>
        <p:nvSpPr>
          <p:cNvPr id="3" name="Content Placeholder 2"/>
          <p:cNvSpPr>
            <a:spLocks noGrp="1"/>
          </p:cNvSpPr>
          <p:nvPr>
            <p:ph idx="1"/>
          </p:nvPr>
        </p:nvSpPr>
        <p:spPr>
          <a:xfrm>
            <a:off x="838199" y="1825625"/>
            <a:ext cx="10919791" cy="4351338"/>
          </a:xfrm>
        </p:spPr>
        <p:txBody>
          <a:bodyPr/>
          <a:lstStyle/>
          <a:p>
            <a:pPr marL="0" indent="0">
              <a:buNone/>
            </a:pPr>
            <a:r>
              <a:rPr lang="en-US" dirty="0"/>
              <a:t>See: </a:t>
            </a:r>
            <a:r>
              <a:rPr lang="en-US" sz="2400" dirty="0" err="1">
                <a:solidFill>
                  <a:srgbClr val="228B22"/>
                </a:solidFill>
                <a:latin typeface="Courier New" panose="02070309020205020404" pitchFamily="49" charset="0"/>
                <a:ea typeface="+mj-ea"/>
                <a:cs typeface="+mj-cs"/>
              </a:rPr>
              <a:t>fcn_Path_convertTraversalXYtoSy.m</a:t>
            </a:r>
            <a:endParaRPr lang="en-US" sz="2400" dirty="0">
              <a:solidFill>
                <a:srgbClr val="228B22"/>
              </a:solidFill>
              <a:latin typeface="Courier New" panose="02070309020205020404" pitchFamily="49" charset="0"/>
              <a:ea typeface="+mj-ea"/>
              <a:cs typeface="+mj-cs"/>
            </a:endParaRPr>
          </a:p>
        </p:txBody>
      </p:sp>
    </p:spTree>
    <p:extLst>
      <p:ext uri="{BB962C8B-B14F-4D97-AF65-F5344CB8AC3E}">
        <p14:creationId xmlns:p14="http://schemas.microsoft.com/office/powerpoint/2010/main" val="5343139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F996-51A2-45D5-A9E7-6F22ABA740D8}"/>
              </a:ext>
            </a:extLst>
          </p:cNvPr>
          <p:cNvSpPr>
            <a:spLocks noGrp="1"/>
          </p:cNvSpPr>
          <p:nvPr>
            <p:ph type="title"/>
          </p:nvPr>
        </p:nvSpPr>
        <p:spPr/>
        <p:txBody>
          <a:bodyPr/>
          <a:lstStyle/>
          <a:p>
            <a:r>
              <a:rPr lang="en-US" dirty="0"/>
              <a:t>The function returns the lateral (y) offsets from a chosen centerline.</a:t>
            </a:r>
          </a:p>
        </p:txBody>
      </p:sp>
      <p:sp>
        <p:nvSpPr>
          <p:cNvPr id="3" name="Content Placeholder 2">
            <a:extLst>
              <a:ext uri="{FF2B5EF4-FFF2-40B4-BE49-F238E27FC236}">
                <a16:creationId xmlns:a16="http://schemas.microsoft.com/office/drawing/2014/main" id="{2E21F41E-3F54-4B4D-A059-1E0BB73AC442}"/>
              </a:ext>
            </a:extLst>
          </p:cNvPr>
          <p:cNvSpPr>
            <a:spLocks noGrp="1"/>
          </p:cNvSpPr>
          <p:nvPr>
            <p:ph idx="1"/>
          </p:nvPr>
        </p:nvSpPr>
        <p:spPr/>
        <p:txBody>
          <a:bodyPr/>
          <a:lstStyle/>
          <a:p>
            <a:pPr marL="0" indent="0">
              <a:buNone/>
            </a:pPr>
            <a:r>
              <a:rPr lang="en-US" dirty="0"/>
              <a:t>The results depend of course on which traversal is chosen as the reference</a:t>
            </a:r>
          </a:p>
        </p:txBody>
      </p:sp>
      <p:pic>
        <p:nvPicPr>
          <p:cNvPr id="5" name="Picture 4">
            <a:extLst>
              <a:ext uri="{FF2B5EF4-FFF2-40B4-BE49-F238E27FC236}">
                <a16:creationId xmlns:a16="http://schemas.microsoft.com/office/drawing/2014/main" id="{F4C0A4E0-74AC-4F18-9356-378B50E424A4}"/>
              </a:ext>
            </a:extLst>
          </p:cNvPr>
          <p:cNvPicPr>
            <a:picLocks noChangeAspect="1"/>
          </p:cNvPicPr>
          <p:nvPr/>
        </p:nvPicPr>
        <p:blipFill>
          <a:blip r:embed="rId2"/>
          <a:stretch>
            <a:fillRect/>
          </a:stretch>
        </p:blipFill>
        <p:spPr>
          <a:xfrm>
            <a:off x="300139" y="2983831"/>
            <a:ext cx="4053305" cy="3039979"/>
          </a:xfrm>
          <a:prstGeom prst="rect">
            <a:avLst/>
          </a:prstGeom>
        </p:spPr>
      </p:pic>
      <p:pic>
        <p:nvPicPr>
          <p:cNvPr id="9" name="Picture 8">
            <a:extLst>
              <a:ext uri="{FF2B5EF4-FFF2-40B4-BE49-F238E27FC236}">
                <a16:creationId xmlns:a16="http://schemas.microsoft.com/office/drawing/2014/main" id="{754710D8-B0F3-4322-9B96-017719A57562}"/>
              </a:ext>
            </a:extLst>
          </p:cNvPr>
          <p:cNvPicPr>
            <a:picLocks noChangeAspect="1"/>
          </p:cNvPicPr>
          <p:nvPr/>
        </p:nvPicPr>
        <p:blipFill>
          <a:blip r:embed="rId3"/>
          <a:stretch>
            <a:fillRect/>
          </a:stretch>
        </p:blipFill>
        <p:spPr>
          <a:xfrm>
            <a:off x="8235998" y="2348956"/>
            <a:ext cx="2804160" cy="2103120"/>
          </a:xfrm>
          <a:prstGeom prst="rect">
            <a:avLst/>
          </a:prstGeom>
        </p:spPr>
      </p:pic>
      <p:pic>
        <p:nvPicPr>
          <p:cNvPr id="11" name="Picture 10">
            <a:extLst>
              <a:ext uri="{FF2B5EF4-FFF2-40B4-BE49-F238E27FC236}">
                <a16:creationId xmlns:a16="http://schemas.microsoft.com/office/drawing/2014/main" id="{A977AD2C-99E9-4B5A-A824-C6FA936A08C3}"/>
              </a:ext>
            </a:extLst>
          </p:cNvPr>
          <p:cNvPicPr>
            <a:picLocks noChangeAspect="1"/>
          </p:cNvPicPr>
          <p:nvPr/>
        </p:nvPicPr>
        <p:blipFill>
          <a:blip r:embed="rId4"/>
          <a:stretch>
            <a:fillRect/>
          </a:stretch>
        </p:blipFill>
        <p:spPr>
          <a:xfrm>
            <a:off x="4722054" y="2348956"/>
            <a:ext cx="2804160" cy="2103120"/>
          </a:xfrm>
          <a:prstGeom prst="rect">
            <a:avLst/>
          </a:prstGeom>
        </p:spPr>
      </p:pic>
      <p:pic>
        <p:nvPicPr>
          <p:cNvPr id="13" name="Picture 12">
            <a:extLst>
              <a:ext uri="{FF2B5EF4-FFF2-40B4-BE49-F238E27FC236}">
                <a16:creationId xmlns:a16="http://schemas.microsoft.com/office/drawing/2014/main" id="{E045C403-0646-40C6-9974-43AB20A4DCD4}"/>
              </a:ext>
            </a:extLst>
          </p:cNvPr>
          <p:cNvPicPr>
            <a:picLocks noChangeAspect="1"/>
          </p:cNvPicPr>
          <p:nvPr/>
        </p:nvPicPr>
        <p:blipFill>
          <a:blip r:embed="rId5"/>
          <a:stretch>
            <a:fillRect/>
          </a:stretch>
        </p:blipFill>
        <p:spPr>
          <a:xfrm>
            <a:off x="6833918" y="4597174"/>
            <a:ext cx="2804160" cy="2103120"/>
          </a:xfrm>
          <a:prstGeom prst="rect">
            <a:avLst/>
          </a:prstGeom>
        </p:spPr>
      </p:pic>
    </p:spTree>
    <p:extLst>
      <p:ext uri="{BB962C8B-B14F-4D97-AF65-F5344CB8AC3E}">
        <p14:creationId xmlns:p14="http://schemas.microsoft.com/office/powerpoint/2010/main" val="2419874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B007AE-CCAB-4307-AC6A-57A14AE1AE4A}"/>
              </a:ext>
            </a:extLst>
          </p:cNvPr>
          <p:cNvSpPr>
            <a:spLocks noGrp="1"/>
          </p:cNvSpPr>
          <p:nvPr>
            <p:ph type="title"/>
          </p:nvPr>
        </p:nvSpPr>
        <p:spPr>
          <a:xfrm>
            <a:off x="600525" y="839719"/>
            <a:ext cx="10515600" cy="1325563"/>
          </a:xfrm>
        </p:spPr>
        <p:txBody>
          <a:bodyPr>
            <a:noAutofit/>
          </a:bodyPr>
          <a:lstStyle/>
          <a:p>
            <a:r>
              <a:rPr lang="en-US" sz="3600" dirty="0"/>
              <a:t>The length of a path depends very strongly on how much “weaving” is occurring. In comparing “similar” paths plotted at same station points – in this case every 40 meters – each path’s station may be very distant from its neighbors.</a:t>
            </a:r>
          </a:p>
        </p:txBody>
      </p:sp>
      <p:pic>
        <p:nvPicPr>
          <p:cNvPr id="2" name="Picture 1">
            <a:extLst>
              <a:ext uri="{FF2B5EF4-FFF2-40B4-BE49-F238E27FC236}">
                <a16:creationId xmlns:a16="http://schemas.microsoft.com/office/drawing/2014/main" id="{A4467F33-3DD9-425A-A1BC-EE3374107FB5}"/>
              </a:ext>
            </a:extLst>
          </p:cNvPr>
          <p:cNvPicPr>
            <a:picLocks noChangeAspect="1"/>
          </p:cNvPicPr>
          <p:nvPr/>
        </p:nvPicPr>
        <p:blipFill>
          <a:blip r:embed="rId2"/>
          <a:stretch>
            <a:fillRect/>
          </a:stretch>
        </p:blipFill>
        <p:spPr>
          <a:xfrm>
            <a:off x="182325" y="2595600"/>
            <a:ext cx="5676000" cy="4262400"/>
          </a:xfrm>
          <a:prstGeom prst="rect">
            <a:avLst/>
          </a:prstGeom>
        </p:spPr>
      </p:pic>
      <p:sp>
        <p:nvSpPr>
          <p:cNvPr id="3" name="Rectangle 2">
            <a:extLst>
              <a:ext uri="{FF2B5EF4-FFF2-40B4-BE49-F238E27FC236}">
                <a16:creationId xmlns:a16="http://schemas.microsoft.com/office/drawing/2014/main" id="{FAE01456-5C15-45BA-9ECA-E70266A31463}"/>
              </a:ext>
            </a:extLst>
          </p:cNvPr>
          <p:cNvSpPr/>
          <p:nvPr/>
        </p:nvSpPr>
        <p:spPr>
          <a:xfrm>
            <a:off x="6596062" y="2421473"/>
            <a:ext cx="41910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Example 2: Show station discrepancies</a:t>
            </a:r>
          </a:p>
          <a:p>
            <a:r>
              <a:rPr lang="en-US" sz="800" dirty="0">
                <a:solidFill>
                  <a:srgbClr val="028009"/>
                </a:solidFill>
                <a:latin typeface="Courier New" panose="02070309020205020404" pitchFamily="49" charset="0"/>
              </a:rPr>
              <a:t>% Plot station markers</a:t>
            </a:r>
          </a:p>
          <a:p>
            <a:r>
              <a:rPr lang="en-US" sz="800" dirty="0">
                <a:solidFill>
                  <a:srgbClr val="028009"/>
                </a:solidFill>
                <a:latin typeface="Courier New" panose="02070309020205020404" pitchFamily="49" charset="0"/>
              </a:rPr>
              <a:t> </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figure(</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clf</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hold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minor</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Station_step</a:t>
            </a:r>
            <a:r>
              <a:rPr lang="en-US" sz="800" dirty="0">
                <a:solidFill>
                  <a:srgbClr val="000000"/>
                </a:solidFill>
                <a:latin typeface="Courier New" panose="02070309020205020404" pitchFamily="49" charset="0"/>
              </a:rPr>
              <a:t> = 40;</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xlabel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'X [m]'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ylabel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'Y [m]'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 = 1:length(paths)</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}.Station;</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i_station</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Station_step:Station_step:traversal_stations</a:t>
            </a:r>
            <a:r>
              <a:rPr lang="en-US" sz="800" dirty="0">
                <a:solidFill>
                  <a:srgbClr val="000000"/>
                </a:solidFill>
                <a:latin typeface="Courier New" panose="02070309020205020404" pitchFamily="49" charset="0"/>
              </a:rPr>
              <a:t>(end)</a:t>
            </a:r>
          </a:p>
          <a:p>
            <a:r>
              <a:rPr lang="en-US" sz="800" dirty="0">
                <a:solidFill>
                  <a:srgbClr val="000000"/>
                </a:solidFill>
                <a:latin typeface="Courier New" panose="02070309020205020404" pitchFamily="49" charset="0"/>
              </a:rPr>
              <a:t>        index = find(</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&gt;= i_station,1);</a:t>
            </a:r>
          </a:p>
          <a:p>
            <a:r>
              <a:rPr lang="it-IT" sz="800" dirty="0">
                <a:solidFill>
                  <a:srgbClr val="000000"/>
                </a:solidFill>
                <a:latin typeface="Courier New" panose="02070309020205020404" pitchFamily="49" charset="0"/>
              </a:rPr>
              <a:t>        plot(data.traversal{i_traveral}.X(index),</a:t>
            </a:r>
            <a:r>
              <a:rPr lang="it-IT"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'k.'</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'Markersize'</a:t>
            </a:r>
            <a:r>
              <a:rPr lang="en-US" sz="800" dirty="0">
                <a:solidFill>
                  <a:srgbClr val="000000"/>
                </a:solidFill>
                <a:latin typeface="Courier New" panose="02070309020205020404" pitchFamily="49" charset="0"/>
              </a:rPr>
              <a:t>,15);</a:t>
            </a:r>
          </a:p>
          <a:p>
            <a:r>
              <a:rPr lang="en-US" sz="800" dirty="0">
                <a:solidFill>
                  <a:srgbClr val="000000"/>
                </a:solidFill>
                <a:latin typeface="Courier New" panose="02070309020205020404" pitchFamily="49" charset="0"/>
              </a:rPr>
              <a:t>        text(</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}.X(index),</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sprintf</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'Station: %.2f'</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data.traversal{i_traveral}.Station(index)));</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31070587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3">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E5F996-51A2-45D5-A9E7-6F22ABA740D8}"/>
              </a:ext>
            </a:extLst>
          </p:cNvPr>
          <p:cNvSpPr>
            <a:spLocks noGrp="1"/>
          </p:cNvSpPr>
          <p:nvPr>
            <p:ph type="title"/>
          </p:nvPr>
        </p:nvSpPr>
        <p:spPr>
          <a:xfrm>
            <a:off x="841248" y="510047"/>
            <a:ext cx="3300984" cy="1645920"/>
          </a:xfrm>
        </p:spPr>
        <p:txBody>
          <a:bodyPr>
            <a:normAutofit/>
          </a:bodyPr>
          <a:lstStyle/>
          <a:p>
            <a:r>
              <a:rPr lang="en-US" sz="2600"/>
              <a:t>The results can be very sensitive to station decimation, so this is a user-defined variable.</a:t>
            </a:r>
          </a:p>
        </p:txBody>
      </p:sp>
      <p:sp>
        <p:nvSpPr>
          <p:cNvPr id="24" name="Rectangle 15">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17">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4C0A4E0-74AC-4F18-9356-378B50E424A4}"/>
              </a:ext>
            </a:extLst>
          </p:cNvPr>
          <p:cNvPicPr>
            <a:picLocks noChangeAspect="1"/>
          </p:cNvPicPr>
          <p:nvPr/>
        </p:nvPicPr>
        <p:blipFill>
          <a:blip r:embed="rId2"/>
          <a:stretch>
            <a:fillRect/>
          </a:stretch>
        </p:blipFill>
        <p:spPr>
          <a:xfrm>
            <a:off x="557784" y="3081950"/>
            <a:ext cx="3584448" cy="2688336"/>
          </a:xfrm>
          <a:prstGeom prst="rect">
            <a:avLst/>
          </a:prstGeom>
        </p:spPr>
      </p:pic>
      <p:pic>
        <p:nvPicPr>
          <p:cNvPr id="7" name="Picture 6">
            <a:extLst>
              <a:ext uri="{FF2B5EF4-FFF2-40B4-BE49-F238E27FC236}">
                <a16:creationId xmlns:a16="http://schemas.microsoft.com/office/drawing/2014/main" id="{932FB87E-17B4-44B9-B412-ED81C5BF07C1}"/>
              </a:ext>
            </a:extLst>
          </p:cNvPr>
          <p:cNvPicPr>
            <a:picLocks noChangeAspect="1"/>
          </p:cNvPicPr>
          <p:nvPr/>
        </p:nvPicPr>
        <p:blipFill>
          <a:blip r:embed="rId3"/>
          <a:stretch>
            <a:fillRect/>
          </a:stretch>
        </p:blipFill>
        <p:spPr>
          <a:xfrm>
            <a:off x="4347599" y="3081950"/>
            <a:ext cx="3584448" cy="2688336"/>
          </a:xfrm>
          <a:prstGeom prst="rect">
            <a:avLst/>
          </a:prstGeom>
        </p:spPr>
      </p:pic>
      <p:pic>
        <p:nvPicPr>
          <p:cNvPr id="6" name="Picture 5">
            <a:extLst>
              <a:ext uri="{FF2B5EF4-FFF2-40B4-BE49-F238E27FC236}">
                <a16:creationId xmlns:a16="http://schemas.microsoft.com/office/drawing/2014/main" id="{44DA32D3-90CF-4ADC-B60E-65BEF8DBDE0E}"/>
              </a:ext>
            </a:extLst>
          </p:cNvPr>
          <p:cNvPicPr>
            <a:picLocks noChangeAspect="1"/>
          </p:cNvPicPr>
          <p:nvPr/>
        </p:nvPicPr>
        <p:blipFill>
          <a:blip r:embed="rId4"/>
          <a:stretch>
            <a:fillRect/>
          </a:stretch>
        </p:blipFill>
        <p:spPr>
          <a:xfrm>
            <a:off x="8137415" y="3081950"/>
            <a:ext cx="3584448" cy="2688336"/>
          </a:xfrm>
          <a:prstGeom prst="rect">
            <a:avLst/>
          </a:prstGeom>
        </p:spPr>
      </p:pic>
      <p:sp>
        <p:nvSpPr>
          <p:cNvPr id="8" name="TextBox 7">
            <a:extLst>
              <a:ext uri="{FF2B5EF4-FFF2-40B4-BE49-F238E27FC236}">
                <a16:creationId xmlns:a16="http://schemas.microsoft.com/office/drawing/2014/main" id="{6CE6260A-4C04-41FD-AF8A-016CC0322F96}"/>
              </a:ext>
            </a:extLst>
          </p:cNvPr>
          <p:cNvSpPr txBox="1"/>
          <p:nvPr/>
        </p:nvSpPr>
        <p:spPr>
          <a:xfrm>
            <a:off x="5426809" y="5770286"/>
            <a:ext cx="1687770" cy="369332"/>
          </a:xfrm>
          <a:prstGeom prst="rect">
            <a:avLst/>
          </a:prstGeom>
          <a:noFill/>
        </p:spPr>
        <p:txBody>
          <a:bodyPr wrap="none" rtlCol="0">
            <a:spAutoFit/>
          </a:bodyPr>
          <a:lstStyle/>
          <a:p>
            <a:r>
              <a:rPr lang="en-US" dirty="0"/>
              <a:t>Fine decimation</a:t>
            </a:r>
          </a:p>
        </p:txBody>
      </p:sp>
      <p:sp>
        <p:nvSpPr>
          <p:cNvPr id="19" name="TextBox 18">
            <a:extLst>
              <a:ext uri="{FF2B5EF4-FFF2-40B4-BE49-F238E27FC236}">
                <a16:creationId xmlns:a16="http://schemas.microsoft.com/office/drawing/2014/main" id="{761BB21C-C875-4000-9F91-B120A0B1A427}"/>
              </a:ext>
            </a:extLst>
          </p:cNvPr>
          <p:cNvSpPr txBox="1"/>
          <p:nvPr/>
        </p:nvSpPr>
        <p:spPr>
          <a:xfrm>
            <a:off x="9216624" y="5770286"/>
            <a:ext cx="1929054" cy="369332"/>
          </a:xfrm>
          <a:prstGeom prst="rect">
            <a:avLst/>
          </a:prstGeom>
          <a:noFill/>
        </p:spPr>
        <p:txBody>
          <a:bodyPr wrap="none" rtlCol="0">
            <a:spAutoFit/>
          </a:bodyPr>
          <a:lstStyle/>
          <a:p>
            <a:r>
              <a:rPr lang="en-US" dirty="0"/>
              <a:t>Coarse decimation</a:t>
            </a:r>
          </a:p>
        </p:txBody>
      </p:sp>
    </p:spTree>
    <p:extLst>
      <p:ext uri="{BB962C8B-B14F-4D97-AF65-F5344CB8AC3E}">
        <p14:creationId xmlns:p14="http://schemas.microsoft.com/office/powerpoint/2010/main" val="31910791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random traversals</a:t>
            </a:r>
          </a:p>
        </p:txBody>
      </p:sp>
    </p:spTree>
    <p:extLst>
      <p:ext uri="{BB962C8B-B14F-4D97-AF65-F5344CB8AC3E}">
        <p14:creationId xmlns:p14="http://schemas.microsoft.com/office/powerpoint/2010/main" val="36314134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normal projections, a common task is to generate random traversals about a given traversal</a:t>
            </a:r>
          </a:p>
        </p:txBody>
      </p:sp>
      <p:sp>
        <p:nvSpPr>
          <p:cNvPr id="3" name="Content Placeholder 2"/>
          <p:cNvSpPr>
            <a:spLocks noGrp="1"/>
          </p:cNvSpPr>
          <p:nvPr>
            <p:ph idx="1"/>
          </p:nvPr>
        </p:nvSpPr>
        <p:spPr>
          <a:xfrm>
            <a:off x="838199" y="1825625"/>
            <a:ext cx="10919791" cy="4351338"/>
          </a:xfrm>
        </p:spPr>
        <p:txBody>
          <a:bodyPr/>
          <a:lstStyle/>
          <a:p>
            <a:pPr marL="0" indent="0">
              <a:buNone/>
            </a:pPr>
            <a:r>
              <a:rPr lang="en-US" dirty="0"/>
              <a:t>See: </a:t>
            </a:r>
            <a:r>
              <a:rPr lang="en-US" sz="2400" dirty="0" err="1">
                <a:solidFill>
                  <a:srgbClr val="228B22"/>
                </a:solidFill>
                <a:latin typeface="Courier New" panose="02070309020205020404" pitchFamily="49" charset="0"/>
                <a:ea typeface="+mj-ea"/>
                <a:cs typeface="+mj-cs"/>
              </a:rPr>
              <a:t>fcn_Path_fillRandomTraversalsAboutTraversal.m</a:t>
            </a:r>
            <a:r>
              <a:rPr lang="en-US" sz="2400" dirty="0">
                <a:solidFill>
                  <a:srgbClr val="228B22"/>
                </a:solidFill>
                <a:latin typeface="Courier New" panose="02070309020205020404" pitchFamily="49" charset="0"/>
                <a:ea typeface="+mj-ea"/>
                <a:cs typeface="+mj-cs"/>
              </a:rPr>
              <a:t> </a:t>
            </a:r>
            <a:r>
              <a:rPr lang="en-US" dirty="0"/>
              <a:t>and </a:t>
            </a:r>
            <a:r>
              <a:rPr lang="en-US" sz="2400" dirty="0" err="1">
                <a:solidFill>
                  <a:srgbClr val="228B22"/>
                </a:solidFill>
                <a:latin typeface="Courier New" panose="02070309020205020404" pitchFamily="49" charset="0"/>
                <a:ea typeface="+mj-ea"/>
                <a:cs typeface="+mj-cs"/>
              </a:rPr>
              <a:t>script_test_fcn_Path_fillRandomTraversalsAboutTraversal.m</a:t>
            </a:r>
            <a:endParaRPr lang="en-US" sz="2400" dirty="0">
              <a:solidFill>
                <a:srgbClr val="228B22"/>
              </a:solidFill>
              <a:latin typeface="Courier New" panose="02070309020205020404" pitchFamily="49" charset="0"/>
              <a:ea typeface="+mj-ea"/>
              <a:cs typeface="+mj-cs"/>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2863" y="2945702"/>
            <a:ext cx="5334000" cy="4000500"/>
          </a:xfrm>
          <a:prstGeom prst="rect">
            <a:avLst/>
          </a:prstGeom>
        </p:spPr>
      </p:pic>
    </p:spTree>
    <p:extLst>
      <p:ext uri="{BB962C8B-B14F-4D97-AF65-F5344CB8AC3E}">
        <p14:creationId xmlns:p14="http://schemas.microsoft.com/office/powerpoint/2010/main" val="10331844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choose different smoothness factors or the number of trajectories produced</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848" y="1690688"/>
            <a:ext cx="3291839"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39571" y="1690688"/>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1410" y="1690688"/>
            <a:ext cx="3291840" cy="2468880"/>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93651" y="4250691"/>
            <a:ext cx="3291840" cy="2468880"/>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85491" y="4250691"/>
            <a:ext cx="3291840" cy="2468880"/>
          </a:xfrm>
          <a:prstGeom prst="rect">
            <a:avLst/>
          </a:prstGeom>
        </p:spPr>
      </p:pic>
    </p:spTree>
    <p:extLst>
      <p:ext uri="{BB962C8B-B14F-4D97-AF65-F5344CB8AC3E}">
        <p14:creationId xmlns:p14="http://schemas.microsoft.com/office/powerpoint/2010/main" val="12021850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change the standard deviations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711" y="2385434"/>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3140" y="2385434"/>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9570" y="2385434"/>
            <a:ext cx="3291840" cy="2468880"/>
          </a:xfrm>
          <a:prstGeom prst="rect">
            <a:avLst/>
          </a:prstGeom>
        </p:spPr>
      </p:pic>
    </p:spTree>
    <p:extLst>
      <p:ext uri="{BB962C8B-B14F-4D97-AF65-F5344CB8AC3E}">
        <p14:creationId xmlns:p14="http://schemas.microsoft.com/office/powerpoint/2010/main" val="23372565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also change the number of points to use to generate each random traversal</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1085" y="2109416"/>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7327" y="2109416"/>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3569" y="2109416"/>
            <a:ext cx="3291840" cy="2468880"/>
          </a:xfrm>
          <a:prstGeom prst="rect">
            <a:avLst/>
          </a:prstGeom>
        </p:spPr>
      </p:pic>
    </p:spTree>
    <p:extLst>
      <p:ext uri="{BB962C8B-B14F-4D97-AF65-F5344CB8AC3E}">
        <p14:creationId xmlns:p14="http://schemas.microsoft.com/office/powerpoint/2010/main" val="10589922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statistics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Plotting a bound around a traversal</a:t>
            </a:r>
          </a:p>
          <a:p>
            <a:pPr marL="0" indent="0">
              <a:buNone/>
            </a:pPr>
            <a:r>
              <a:rPr lang="en-US" dirty="0"/>
              <a:t>Calculating the default variance of a traversal</a:t>
            </a:r>
          </a:p>
          <a:p>
            <a:pPr marL="0" indent="0">
              <a:buNone/>
            </a:pPr>
            <a:r>
              <a:rPr lang="en-US" dirty="0"/>
              <a:t>Plotting variance bands about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12512619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a bound around a traversal</a:t>
            </a:r>
          </a:p>
        </p:txBody>
      </p:sp>
    </p:spTree>
    <p:extLst>
      <p:ext uri="{BB962C8B-B14F-4D97-AF65-F5344CB8AC3E}">
        <p14:creationId xmlns:p14="http://schemas.microsoft.com/office/powerpoint/2010/main" val="12632536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A6253-5C7B-4A8B-930B-036D7258E08F}"/>
              </a:ext>
            </a:extLst>
          </p:cNvPr>
          <p:cNvSpPr>
            <a:spLocks noGrp="1"/>
          </p:cNvSpPr>
          <p:nvPr>
            <p:ph type="title"/>
          </p:nvPr>
        </p:nvSpPr>
        <p:spPr/>
        <p:txBody>
          <a:bodyPr/>
          <a:lstStyle/>
          <a:p>
            <a:r>
              <a:rPr lang="en-US" dirty="0"/>
              <a:t>In the statistics functions, one often needs to plot bounds around a central traversal</a:t>
            </a:r>
          </a:p>
        </p:txBody>
      </p:sp>
      <p:sp>
        <p:nvSpPr>
          <p:cNvPr id="3" name="Content Placeholder 2">
            <a:extLst>
              <a:ext uri="{FF2B5EF4-FFF2-40B4-BE49-F238E27FC236}">
                <a16:creationId xmlns:a16="http://schemas.microsoft.com/office/drawing/2014/main" id="{A633999C-5776-4D36-89D8-9320E86ED05F}"/>
              </a:ext>
            </a:extLst>
          </p:cNvPr>
          <p:cNvSpPr>
            <a:spLocks noGrp="1"/>
          </p:cNvSpPr>
          <p:nvPr>
            <p:ph idx="1"/>
          </p:nvPr>
        </p:nvSpPr>
        <p:spPr/>
        <p:txBody>
          <a:bodyPr/>
          <a:lstStyle/>
          <a:p>
            <a:pPr marL="0" indent="0">
              <a:buNone/>
            </a:pPr>
            <a:r>
              <a:rPr lang="en-US" dirty="0"/>
              <a:t>This is done within: </a:t>
            </a:r>
            <a:r>
              <a:rPr lang="en-US" sz="1800" b="0" i="0" u="none" strike="noStrike" baseline="0" dirty="0" err="1">
                <a:solidFill>
                  <a:srgbClr val="000000"/>
                </a:solidFill>
                <a:latin typeface="Courier New" panose="02070309020205020404" pitchFamily="49" charset="0"/>
              </a:rPr>
              <a:t>fcn_Path_plotTraversalXYWithUpperLowerBands</a:t>
            </a:r>
            <a:endParaRPr lang="en-US" sz="1800" b="0" i="0" u="none" strike="noStrike" baseline="0" dirty="0">
              <a:solidFill>
                <a:srgbClr val="000000"/>
              </a:solidFill>
              <a:latin typeface="Courier New" panose="02070309020205020404" pitchFamily="49" charset="0"/>
            </a:endParaRPr>
          </a:p>
          <a:p>
            <a:pPr marL="0" indent="0">
              <a:buNone/>
            </a:pPr>
            <a:endParaRPr lang="en-US" dirty="0"/>
          </a:p>
        </p:txBody>
      </p:sp>
      <p:pic>
        <p:nvPicPr>
          <p:cNvPr id="5" name="Picture 4">
            <a:extLst>
              <a:ext uri="{FF2B5EF4-FFF2-40B4-BE49-F238E27FC236}">
                <a16:creationId xmlns:a16="http://schemas.microsoft.com/office/drawing/2014/main" id="{3EEAE8AD-889D-497A-8380-0062C529EF0A}"/>
              </a:ext>
            </a:extLst>
          </p:cNvPr>
          <p:cNvPicPr>
            <a:picLocks noChangeAspect="1"/>
          </p:cNvPicPr>
          <p:nvPr/>
        </p:nvPicPr>
        <p:blipFill>
          <a:blip r:embed="rId2"/>
          <a:stretch>
            <a:fillRect/>
          </a:stretch>
        </p:blipFill>
        <p:spPr>
          <a:xfrm>
            <a:off x="5963478" y="2311400"/>
            <a:ext cx="5334000" cy="4000500"/>
          </a:xfrm>
          <a:prstGeom prst="rect">
            <a:avLst/>
          </a:prstGeom>
        </p:spPr>
      </p:pic>
    </p:spTree>
    <p:extLst>
      <p:ext uri="{BB962C8B-B14F-4D97-AF65-F5344CB8AC3E}">
        <p14:creationId xmlns:p14="http://schemas.microsoft.com/office/powerpoint/2010/main" val="26361537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the variance of a traversal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56499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8621FA-F326-44A2-A24D-28294729FC06}"/>
              </a:ext>
            </a:extLst>
          </p:cNvPr>
          <p:cNvSpPr>
            <a:spLocks noGrp="1"/>
          </p:cNvSpPr>
          <p:nvPr>
            <p:ph type="title"/>
          </p:nvPr>
        </p:nvSpPr>
        <p:spPr>
          <a:xfrm>
            <a:off x="742950" y="742951"/>
            <a:ext cx="3476625" cy="4962524"/>
          </a:xfrm>
        </p:spPr>
        <p:txBody>
          <a:bodyPr>
            <a:normAutofit/>
          </a:bodyPr>
          <a:lstStyle/>
          <a:p>
            <a:pPr algn="ctr"/>
            <a:r>
              <a:rPr lang="en-US" sz="3400" dirty="0">
                <a:solidFill>
                  <a:srgbClr val="FFFFFF"/>
                </a:solidFill>
              </a:rPr>
              <a:t>This side-side swerving is why marathon runners ALWAYS end up running more than 26.2 miles (which often surprises and annoys first-time runners)</a:t>
            </a:r>
          </a:p>
        </p:txBody>
      </p:sp>
      <p:pic>
        <p:nvPicPr>
          <p:cNvPr id="3" name="Picture 2">
            <a:extLst>
              <a:ext uri="{FF2B5EF4-FFF2-40B4-BE49-F238E27FC236}">
                <a16:creationId xmlns:a16="http://schemas.microsoft.com/office/drawing/2014/main" id="{1AE66BBC-BFBB-4189-AFF4-9446D269EBF9}"/>
              </a:ext>
            </a:extLst>
          </p:cNvPr>
          <p:cNvPicPr>
            <a:picLocks noChangeAspect="1"/>
          </p:cNvPicPr>
          <p:nvPr/>
        </p:nvPicPr>
        <p:blipFill>
          <a:blip r:embed="rId2"/>
          <a:stretch>
            <a:fillRect/>
          </a:stretch>
        </p:blipFill>
        <p:spPr>
          <a:xfrm>
            <a:off x="6096000" y="487425"/>
            <a:ext cx="4694327" cy="5883150"/>
          </a:xfrm>
          <a:prstGeom prst="rect">
            <a:avLst/>
          </a:prstGeom>
        </p:spPr>
      </p:pic>
    </p:spTree>
    <p:extLst>
      <p:ext uri="{BB962C8B-B14F-4D97-AF65-F5344CB8AC3E}">
        <p14:creationId xmlns:p14="http://schemas.microsoft.com/office/powerpoint/2010/main" val="1294077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variance of a single traversal is a measure of how much it bends at each segment, as a distance offset. </a:t>
            </a:r>
          </a:p>
        </p:txBody>
      </p:sp>
      <p:sp>
        <p:nvSpPr>
          <p:cNvPr id="5" name="Content Placeholder 4"/>
          <p:cNvSpPr>
            <a:spLocks noGrp="1"/>
          </p:cNvSpPr>
          <p:nvPr>
            <p:ph idx="1"/>
          </p:nvPr>
        </p:nvSpPr>
        <p:spPr/>
        <p:txBody>
          <a:bodyPr/>
          <a:lstStyle/>
          <a:p>
            <a:pPr marL="0" indent="0">
              <a:buNone/>
            </a:pPr>
            <a:r>
              <a:rPr lang="en-US" dirty="0"/>
              <a:t>This is useful to estimate the error in decimation of a path, as this variance becomes smaller with finer decimations.</a:t>
            </a:r>
          </a:p>
        </p:txBody>
      </p:sp>
      <p:sp>
        <p:nvSpPr>
          <p:cNvPr id="6" name="Rectangle 5"/>
          <p:cNvSpPr/>
          <p:nvPr/>
        </p:nvSpPr>
        <p:spPr>
          <a:xfrm>
            <a:off x="838200" y="5944175"/>
            <a:ext cx="8051653" cy="646331"/>
          </a:xfrm>
          <a:prstGeom prst="rect">
            <a:avLst/>
          </a:prstGeom>
        </p:spPr>
        <p:txBody>
          <a:bodyPr wrap="square">
            <a:spAutoFit/>
          </a:bodyPr>
          <a:lstStyle/>
          <a:p>
            <a:r>
              <a:rPr lang="en-US" dirty="0">
                <a:solidFill>
                  <a:srgbClr val="228B22"/>
                </a:solidFill>
                <a:latin typeface="Courier New" panose="02070309020205020404" pitchFamily="49" charset="0"/>
              </a:rPr>
              <a:t>See:</a:t>
            </a:r>
            <a:br>
              <a:rPr lang="en-US" dirty="0">
                <a:solidFill>
                  <a:srgbClr val="228B22"/>
                </a:solidFill>
                <a:latin typeface="Courier New" panose="02070309020205020404" pitchFamily="49" charset="0"/>
              </a:rPr>
            </a:br>
            <a:r>
              <a:rPr lang="en-US" dirty="0" err="1">
                <a:solidFill>
                  <a:srgbClr val="228B22"/>
                </a:solidFill>
                <a:latin typeface="Courier New" panose="02070309020205020404" pitchFamily="49" charset="0"/>
              </a:rPr>
              <a:t>script_test_fcn_Path_calcSingleTraversalStandardDeviation</a:t>
            </a:r>
            <a:endParaRPr lang="en-US" dirty="0">
              <a:solidFill>
                <a:srgbClr val="228B22"/>
              </a:solidFill>
              <a:latin typeface="Courier New" panose="02070309020205020404" pitchFamily="49" charset="0"/>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3598" y="2827769"/>
            <a:ext cx="4403859" cy="3302894"/>
          </a:xfrm>
          <a:prstGeom prst="rect">
            <a:avLst/>
          </a:prstGeom>
        </p:spPr>
      </p:pic>
    </p:spTree>
    <p:extLst>
      <p:ext uri="{BB962C8B-B14F-4D97-AF65-F5344CB8AC3E}">
        <p14:creationId xmlns:p14="http://schemas.microsoft.com/office/powerpoint/2010/main" val="20916890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variance bands about a traversal</a:t>
            </a:r>
          </a:p>
        </p:txBody>
      </p:sp>
    </p:spTree>
    <p:extLst>
      <p:ext uri="{BB962C8B-B14F-4D97-AF65-F5344CB8AC3E}">
        <p14:creationId xmlns:p14="http://schemas.microsoft.com/office/powerpoint/2010/main" val="13089811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orthogonal projections can also be used to plot the standard deviation about a traversal</a:t>
            </a:r>
          </a:p>
        </p:txBody>
      </p:sp>
      <p:sp>
        <p:nvSpPr>
          <p:cNvPr id="4" name="Content Placeholder 3"/>
          <p:cNvSpPr>
            <a:spLocks noGrp="1"/>
          </p:cNvSpPr>
          <p:nvPr>
            <p:ph idx="1"/>
          </p:nvPr>
        </p:nvSpPr>
        <p:spPr/>
        <p:txBody>
          <a:bodyPr/>
          <a:lstStyle/>
          <a:p>
            <a:pPr marL="0" indent="0">
              <a:buNone/>
            </a:pPr>
            <a:r>
              <a:rPr lang="en-US" dirty="0"/>
              <a:t>See: </a:t>
            </a:r>
            <a:r>
              <a:rPr lang="en-US" sz="1800" dirty="0" err="1">
                <a:solidFill>
                  <a:srgbClr val="228B22"/>
                </a:solidFill>
                <a:latin typeface="Courier New" panose="02070309020205020404" pitchFamily="49" charset="0"/>
              </a:rPr>
              <a:t>script_test_fcn_Path_plotPathXYWithVarianceBands.m</a:t>
            </a:r>
            <a:endParaRPr lang="en-US" sz="1800"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0235" y="3059088"/>
            <a:ext cx="3657600" cy="2743200"/>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0967" y="3059088"/>
            <a:ext cx="3657600" cy="274320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51698" y="3059088"/>
            <a:ext cx="3657600" cy="2743200"/>
          </a:xfrm>
          <a:prstGeom prst="rect">
            <a:avLst/>
          </a:prstGeom>
        </p:spPr>
      </p:pic>
    </p:spTree>
    <p:extLst>
      <p:ext uri="{BB962C8B-B14F-4D97-AF65-F5344CB8AC3E}">
        <p14:creationId xmlns:p14="http://schemas.microsoft.com/office/powerpoint/2010/main" val="5940415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69" y="745685"/>
            <a:ext cx="10515600" cy="1325563"/>
          </a:xfrm>
        </p:spPr>
        <p:txBody>
          <a:bodyPr>
            <a:normAutofit fontScale="90000"/>
          </a:bodyPr>
          <a:lstStyle/>
          <a:p>
            <a:r>
              <a:rPr lang="en-US" dirty="0"/>
              <a:t>Note that this function, </a:t>
            </a:r>
            <a:r>
              <a:rPr lang="en-US" dirty="0" err="1"/>
              <a:t>fcn_Path_plotPathXYWithVarianceBands</a:t>
            </a:r>
            <a:r>
              <a:rPr lang="en-US" dirty="0"/>
              <a:t> </a:t>
            </a:r>
            <a:r>
              <a:rPr lang="en-US" dirty="0" err="1"/>
              <a:t>inherets</a:t>
            </a:r>
            <a:r>
              <a:rPr lang="en-US" dirty="0"/>
              <a:t> the band color from plotting, so that </a:t>
            </a:r>
            <a:r>
              <a:rPr lang="en-US"/>
              <a:t>multiple traversals </a:t>
            </a:r>
            <a:r>
              <a:rPr lang="en-US" dirty="0"/>
              <a:t>can be put on the same figure.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3155" y="2739566"/>
            <a:ext cx="5334000" cy="4000500"/>
          </a:xfrm>
          <a:prstGeom prst="rect">
            <a:avLst/>
          </a:prstGeom>
        </p:spPr>
      </p:pic>
    </p:spTree>
    <p:extLst>
      <p:ext uri="{BB962C8B-B14F-4D97-AF65-F5344CB8AC3E}">
        <p14:creationId xmlns:p14="http://schemas.microsoft.com/office/powerpoint/2010/main" val="8517179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3393-D89B-4603-AD3A-396304BC861D}"/>
              </a:ext>
            </a:extLst>
          </p:cNvPr>
          <p:cNvSpPr>
            <a:spLocks noGrp="1"/>
          </p:cNvSpPr>
          <p:nvPr>
            <p:ph type="ctrTitle"/>
          </p:nvPr>
        </p:nvSpPr>
        <p:spPr/>
        <p:txBody>
          <a:bodyPr/>
          <a:lstStyle/>
          <a:p>
            <a:r>
              <a:rPr lang="en-US" dirty="0"/>
              <a:t>Path Averaging Methods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405237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averaging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Averaging paths based on station</a:t>
            </a:r>
          </a:p>
          <a:p>
            <a:pPr marL="0" indent="0">
              <a:buNone/>
            </a:pPr>
            <a:r>
              <a:rPr lang="en-US" dirty="0"/>
              <a:t>Averaging paths based on proximity</a:t>
            </a:r>
          </a:p>
          <a:p>
            <a:pPr marL="0" indent="0">
              <a:buNone/>
            </a:pPr>
            <a:r>
              <a:rPr lang="en-US" dirty="0"/>
              <a:t>Averaging paths based on orthogonal projection</a:t>
            </a:r>
          </a:p>
          <a:p>
            <a:pPr marL="0" indent="0">
              <a:buNone/>
            </a:pPr>
            <a:r>
              <a:rPr lang="en-US" dirty="0"/>
              <a:t>Find the traversal with the most data</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7623107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6CAF-A67A-41B7-93DF-6E0DB8AC5DE5}"/>
              </a:ext>
            </a:extLst>
          </p:cNvPr>
          <p:cNvSpPr>
            <a:spLocks noGrp="1"/>
          </p:cNvSpPr>
          <p:nvPr>
            <p:ph type="title"/>
          </p:nvPr>
        </p:nvSpPr>
        <p:spPr/>
        <p:txBody>
          <a:bodyPr>
            <a:normAutofit fontScale="90000"/>
          </a:bodyPr>
          <a:lstStyle/>
          <a:p>
            <a:r>
              <a:rPr lang="en-US" dirty="0"/>
              <a:t>One of the more useful ways to create permanent paths is to average ones followed earlier. These naturally occurring paths are called “desire lines”.</a:t>
            </a:r>
          </a:p>
        </p:txBody>
      </p:sp>
      <p:pic>
        <p:nvPicPr>
          <p:cNvPr id="4098" name="Picture 2" descr="What is the word for a path that is made naturally by the action of people  walking? - English Language &amp; Usage Stack Exchan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1067" y="2891196"/>
            <a:ext cx="4394009" cy="29176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469002" y="2284844"/>
            <a:ext cx="5715000" cy="4286250"/>
          </a:xfrm>
          <a:prstGeom prst="rect">
            <a:avLst/>
          </a:prstGeom>
        </p:spPr>
      </p:pic>
    </p:spTree>
    <p:extLst>
      <p:ext uri="{BB962C8B-B14F-4D97-AF65-F5344CB8AC3E}">
        <p14:creationId xmlns:p14="http://schemas.microsoft.com/office/powerpoint/2010/main" val="3424479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C7D0-3CD7-45C7-9F31-FD9371EF52B2}"/>
              </a:ext>
            </a:extLst>
          </p:cNvPr>
          <p:cNvSpPr>
            <a:spLocks noGrp="1"/>
          </p:cNvSpPr>
          <p:nvPr>
            <p:ph type="title"/>
          </p:nvPr>
        </p:nvSpPr>
        <p:spPr/>
        <p:txBody>
          <a:bodyPr/>
          <a:lstStyle/>
          <a:p>
            <a:r>
              <a:rPr lang="en-US" dirty="0"/>
              <a:t>The averaging process seems obvious, but it depends on metrics of distance</a:t>
            </a:r>
          </a:p>
        </p:txBody>
      </p:sp>
      <p:sp>
        <p:nvSpPr>
          <p:cNvPr id="3" name="Content Placeholder 2">
            <a:extLst>
              <a:ext uri="{FF2B5EF4-FFF2-40B4-BE49-F238E27FC236}">
                <a16:creationId xmlns:a16="http://schemas.microsoft.com/office/drawing/2014/main" id="{FB2F4140-8839-42EF-B90F-119E6A9B73E9}"/>
              </a:ext>
            </a:extLst>
          </p:cNvPr>
          <p:cNvSpPr>
            <a:spLocks noGrp="1"/>
          </p:cNvSpPr>
          <p:nvPr>
            <p:ph idx="1"/>
          </p:nvPr>
        </p:nvSpPr>
        <p:spPr/>
        <p:txBody>
          <a:bodyPr/>
          <a:lstStyle/>
          <a:p>
            <a:pPr marL="0" indent="0">
              <a:buNone/>
            </a:pPr>
            <a:r>
              <a:rPr lang="en-US" dirty="0"/>
              <a:t>There are many!</a:t>
            </a:r>
          </a:p>
          <a:p>
            <a:pPr marL="514350" indent="-514350">
              <a:buAutoNum type="arabicPeriod"/>
            </a:pPr>
            <a:r>
              <a:rPr lang="en-US" dirty="0"/>
              <a:t>Averaging points with the same station for different paths</a:t>
            </a:r>
          </a:p>
          <a:p>
            <a:pPr marL="514350" indent="-514350">
              <a:buAutoNum type="arabicPeriod"/>
            </a:pPr>
            <a:r>
              <a:rPr lang="en-US" dirty="0"/>
              <a:t>Averaging the closest points from other paths to given points</a:t>
            </a:r>
          </a:p>
          <a:p>
            <a:pPr marL="514350" indent="-514350">
              <a:buAutoNum type="arabicPeriod"/>
            </a:pPr>
            <a:r>
              <a:rPr lang="en-US" dirty="0"/>
              <a:t>Averaging points found by orthogonal projection from a path</a:t>
            </a:r>
          </a:p>
        </p:txBody>
      </p:sp>
    </p:spTree>
    <p:extLst>
      <p:ext uri="{BB962C8B-B14F-4D97-AF65-F5344CB8AC3E}">
        <p14:creationId xmlns:p14="http://schemas.microsoft.com/office/powerpoint/2010/main" val="31741989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59D3-DCA2-41D0-BF84-6B5A3E9C74EB}"/>
              </a:ext>
            </a:extLst>
          </p:cNvPr>
          <p:cNvSpPr>
            <a:spLocks noGrp="1"/>
          </p:cNvSpPr>
          <p:nvPr>
            <p:ph type="title"/>
          </p:nvPr>
        </p:nvSpPr>
        <p:spPr/>
        <p:txBody>
          <a:bodyPr>
            <a:normAutofit fontScale="90000"/>
          </a:bodyPr>
          <a:lstStyle/>
          <a:p>
            <a:r>
              <a:rPr lang="en-US" dirty="0"/>
              <a:t>Each of the averaging methods depends on how to define closeness of path points to each other</a:t>
            </a:r>
          </a:p>
        </p:txBody>
      </p:sp>
      <p:pic>
        <p:nvPicPr>
          <p:cNvPr id="3" name="Picture 2">
            <a:extLst>
              <a:ext uri="{FF2B5EF4-FFF2-40B4-BE49-F238E27FC236}">
                <a16:creationId xmlns:a16="http://schemas.microsoft.com/office/drawing/2014/main" id="{8E02748C-2933-4C50-8958-6F29C8471AD5}"/>
              </a:ext>
            </a:extLst>
          </p:cNvPr>
          <p:cNvPicPr>
            <a:picLocks noChangeAspect="1"/>
          </p:cNvPicPr>
          <p:nvPr/>
        </p:nvPicPr>
        <p:blipFill>
          <a:blip r:embed="rId2"/>
          <a:stretch>
            <a:fillRect/>
          </a:stretch>
        </p:blipFill>
        <p:spPr>
          <a:xfrm>
            <a:off x="838200" y="3024015"/>
            <a:ext cx="2725034" cy="1828800"/>
          </a:xfrm>
          <a:prstGeom prst="rect">
            <a:avLst/>
          </a:prstGeom>
        </p:spPr>
      </p:pic>
      <p:sp>
        <p:nvSpPr>
          <p:cNvPr id="4" name="TextBox 3">
            <a:extLst>
              <a:ext uri="{FF2B5EF4-FFF2-40B4-BE49-F238E27FC236}">
                <a16:creationId xmlns:a16="http://schemas.microsoft.com/office/drawing/2014/main" id="{6E9EB344-F89D-497E-A0CA-DC0435E13F84}"/>
              </a:ext>
            </a:extLst>
          </p:cNvPr>
          <p:cNvSpPr txBox="1"/>
          <p:nvPr/>
        </p:nvSpPr>
        <p:spPr>
          <a:xfrm>
            <a:off x="838200" y="1981415"/>
            <a:ext cx="3060212" cy="646331"/>
          </a:xfrm>
          <a:prstGeom prst="rect">
            <a:avLst/>
          </a:prstGeom>
          <a:noFill/>
        </p:spPr>
        <p:txBody>
          <a:bodyPr wrap="square" rtlCol="0">
            <a:spAutoFit/>
          </a:bodyPr>
          <a:lstStyle/>
          <a:p>
            <a:r>
              <a:rPr lang="en-US" dirty="0"/>
              <a:t>Use the same station. But they may be far apart?!</a:t>
            </a:r>
          </a:p>
        </p:txBody>
      </p:sp>
      <p:pic>
        <p:nvPicPr>
          <p:cNvPr id="3074" name="Picture 2" descr="Stand of trees Yosemite Valley Photograph by Garry Gay">
            <a:extLst>
              <a:ext uri="{FF2B5EF4-FFF2-40B4-BE49-F238E27FC236}">
                <a16:creationId xmlns:a16="http://schemas.microsoft.com/office/drawing/2014/main" id="{FA06395A-5D11-4BC3-B645-E037EAF4E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816" y="3024015"/>
            <a:ext cx="2748197"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A2A9DE-4DB6-42FF-BAA3-2220AC7E6148}"/>
              </a:ext>
            </a:extLst>
          </p:cNvPr>
          <p:cNvSpPr txBox="1"/>
          <p:nvPr/>
        </p:nvSpPr>
        <p:spPr>
          <a:xfrm>
            <a:off x="4804816" y="1981415"/>
            <a:ext cx="3347629" cy="646331"/>
          </a:xfrm>
          <a:prstGeom prst="rect">
            <a:avLst/>
          </a:prstGeom>
          <a:noFill/>
        </p:spPr>
        <p:txBody>
          <a:bodyPr wrap="square" rtlCol="0">
            <a:spAutoFit/>
          </a:bodyPr>
          <a:lstStyle/>
          <a:p>
            <a:r>
              <a:rPr lang="en-US" dirty="0"/>
              <a:t>Average points close to each other. But they may be dispersed</a:t>
            </a:r>
          </a:p>
        </p:txBody>
      </p:sp>
      <p:pic>
        <p:nvPicPr>
          <p:cNvPr id="3076" name="Picture 4" descr="Starting Line – KCHA News">
            <a:extLst>
              <a:ext uri="{FF2B5EF4-FFF2-40B4-BE49-F238E27FC236}">
                <a16:creationId xmlns:a16="http://schemas.microsoft.com/office/drawing/2014/main" id="{0E841789-88BB-41C0-B929-5ABFCD3209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768" y="3024015"/>
            <a:ext cx="2907586"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1BA346-B2E6-43A9-93A7-25F00ABD68B8}"/>
              </a:ext>
            </a:extLst>
          </p:cNvPr>
          <p:cNvSpPr txBox="1"/>
          <p:nvPr/>
        </p:nvSpPr>
        <p:spPr>
          <a:xfrm>
            <a:off x="8628768" y="1981415"/>
            <a:ext cx="3140922" cy="923330"/>
          </a:xfrm>
          <a:prstGeom prst="rect">
            <a:avLst/>
          </a:prstGeom>
          <a:noFill/>
        </p:spPr>
        <p:txBody>
          <a:bodyPr wrap="square" rtlCol="0">
            <a:spAutoFit/>
          </a:bodyPr>
          <a:lstStyle/>
          <a:p>
            <a:r>
              <a:rPr lang="en-US" dirty="0"/>
              <a:t>Average points that are aligned orthogonally to some reference direction. But which direction?</a:t>
            </a:r>
          </a:p>
        </p:txBody>
      </p:sp>
    </p:spTree>
    <p:extLst>
      <p:ext uri="{BB962C8B-B14F-4D97-AF65-F5344CB8AC3E}">
        <p14:creationId xmlns:p14="http://schemas.microsoft.com/office/powerpoint/2010/main" val="8172900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83217" y="708686"/>
            <a:ext cx="10515600" cy="1325563"/>
          </a:xfrm>
        </p:spPr>
        <p:txBody>
          <a:bodyPr>
            <a:normAutofit fontScale="90000"/>
          </a:bodyPr>
          <a:lstStyle/>
          <a:p>
            <a:r>
              <a:rPr lang="en-US" dirty="0"/>
              <a:t>This discrepancy in station distances is why lanes on track and field have staggered starts. The inside line would be shorter than the outside lane if everyone started at the same line.</a:t>
            </a:r>
          </a:p>
        </p:txBody>
      </p:sp>
      <p:pic>
        <p:nvPicPr>
          <p:cNvPr id="3" name="Picture 2"/>
          <p:cNvPicPr>
            <a:picLocks noChangeAspect="1"/>
          </p:cNvPicPr>
          <p:nvPr/>
        </p:nvPicPr>
        <p:blipFill>
          <a:blip r:embed="rId2"/>
          <a:stretch>
            <a:fillRect/>
          </a:stretch>
        </p:blipFill>
        <p:spPr>
          <a:xfrm>
            <a:off x="2691882" y="2683310"/>
            <a:ext cx="6078829" cy="4079569"/>
          </a:xfrm>
          <a:prstGeom prst="rect">
            <a:avLst/>
          </a:prstGeom>
        </p:spPr>
      </p:pic>
    </p:spTree>
    <p:extLst>
      <p:ext uri="{BB962C8B-B14F-4D97-AF65-F5344CB8AC3E}">
        <p14:creationId xmlns:p14="http://schemas.microsoft.com/office/powerpoint/2010/main" val="614709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1D7D-7A92-4E82-9565-BEEE2AF22BF3}"/>
              </a:ext>
            </a:extLst>
          </p:cNvPr>
          <p:cNvSpPr>
            <a:spLocks noGrp="1"/>
          </p:cNvSpPr>
          <p:nvPr>
            <p:ph type="title"/>
          </p:nvPr>
        </p:nvSpPr>
        <p:spPr>
          <a:xfrm>
            <a:off x="838200" y="719455"/>
            <a:ext cx="10515600" cy="1325563"/>
          </a:xfrm>
        </p:spPr>
        <p:txBody>
          <a:bodyPr>
            <a:normAutofit fontScale="90000"/>
          </a:bodyPr>
          <a:lstStyle/>
          <a:p>
            <a:r>
              <a:rPr lang="en-US" dirty="0"/>
              <a:t>Most of our challenges with vehicle guidance have to do with the fact that the station distance on one side of the road is different than on the other. We need a COMMON station for the road or lane.</a:t>
            </a:r>
          </a:p>
        </p:txBody>
      </p:sp>
      <p:pic>
        <p:nvPicPr>
          <p:cNvPr id="3" name="Picture 2">
            <a:extLst>
              <a:ext uri="{FF2B5EF4-FFF2-40B4-BE49-F238E27FC236}">
                <a16:creationId xmlns:a16="http://schemas.microsoft.com/office/drawing/2014/main" id="{BA31EDF4-D0D2-4F42-9AE0-08044539AE3F}"/>
              </a:ext>
            </a:extLst>
          </p:cNvPr>
          <p:cNvPicPr>
            <a:picLocks noChangeAspect="1"/>
          </p:cNvPicPr>
          <p:nvPr/>
        </p:nvPicPr>
        <p:blipFill>
          <a:blip r:embed="rId2"/>
          <a:stretch>
            <a:fillRect/>
          </a:stretch>
        </p:blipFill>
        <p:spPr>
          <a:xfrm>
            <a:off x="1814513" y="2759368"/>
            <a:ext cx="7324010" cy="3826796"/>
          </a:xfrm>
          <a:prstGeom prst="rect">
            <a:avLst/>
          </a:prstGeom>
        </p:spPr>
      </p:pic>
    </p:spTree>
    <p:extLst>
      <p:ext uri="{BB962C8B-B14F-4D97-AF65-F5344CB8AC3E}">
        <p14:creationId xmlns:p14="http://schemas.microsoft.com/office/powerpoint/2010/main" val="17129522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essräder | Sola.at">
            <a:extLst>
              <a:ext uri="{FF2B5EF4-FFF2-40B4-BE49-F238E27FC236}">
                <a16:creationId xmlns:a16="http://schemas.microsoft.com/office/drawing/2014/main" id="{87976E92-025B-493E-9645-25BA318DFF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32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11B500-5B2D-4531-970B-6FA82CE44EE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Measuring nearness of a point to a path: three methods</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45314"/>
      </p:ext>
    </p:extLst>
  </p:cSld>
  <p:clrMapOvr>
    <a:overrideClrMapping bg1="dk1" tx1="lt1" bg2="dk2" tx2="lt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trajectories at the same station</a:t>
            </a:r>
          </a:p>
        </p:txBody>
      </p:sp>
    </p:spTree>
    <p:extLst>
      <p:ext uri="{BB962C8B-B14F-4D97-AF65-F5344CB8AC3E}">
        <p14:creationId xmlns:p14="http://schemas.microsoft.com/office/powerpoint/2010/main" val="22702748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68357" y="365125"/>
            <a:ext cx="11085443" cy="1325563"/>
          </a:xfrm>
        </p:spPr>
        <p:txBody>
          <a:bodyPr>
            <a:normAutofit fontScale="90000"/>
          </a:bodyPr>
          <a:lstStyle/>
          <a:p>
            <a:r>
              <a:rPr lang="en-US" dirty="0"/>
              <a:t>The “same station” method is just to average paths by station. This is done easily by just interpolation of all paths to same stations, then averaging.</a:t>
            </a:r>
          </a:p>
        </p:txBody>
      </p:sp>
      <p:sp>
        <p:nvSpPr>
          <p:cNvPr id="5" name="Content Placeholder 4">
            <a:extLst>
              <a:ext uri="{FF2B5EF4-FFF2-40B4-BE49-F238E27FC236}">
                <a16:creationId xmlns:a16="http://schemas.microsoft.com/office/drawing/2014/main" id="{F55616F5-7E1B-4D52-B68C-49E7CED96837}"/>
              </a:ext>
            </a:extLst>
          </p:cNvPr>
          <p:cNvSpPr>
            <a:spLocks noGrp="1"/>
          </p:cNvSpPr>
          <p:nvPr>
            <p:ph idx="1"/>
          </p:nvPr>
        </p:nvSpPr>
        <p:spPr>
          <a:xfrm>
            <a:off x="838200" y="2303393"/>
            <a:ext cx="3783227" cy="3873569"/>
          </a:xfrm>
        </p:spPr>
        <p:txBody>
          <a:bodyPr/>
          <a:lstStyle/>
          <a:p>
            <a:pPr marL="0" indent="0">
              <a:buNone/>
            </a:pPr>
            <a:r>
              <a:rPr lang="en-US" dirty="0"/>
              <a:t>It fails, however, when paths have different path lengths. As well, it tends to average points further and further apart from each other when moving along the path. </a:t>
            </a:r>
          </a:p>
        </p:txBody>
      </p:sp>
      <p:pic>
        <p:nvPicPr>
          <p:cNvPr id="4" name="Picture 3">
            <a:extLst>
              <a:ext uri="{FF2B5EF4-FFF2-40B4-BE49-F238E27FC236}">
                <a16:creationId xmlns:a16="http://schemas.microsoft.com/office/drawing/2014/main" id="{76E579FB-D32D-4AA3-BA03-D980191B3195}"/>
              </a:ext>
            </a:extLst>
          </p:cNvPr>
          <p:cNvPicPr>
            <a:picLocks noChangeAspect="1"/>
          </p:cNvPicPr>
          <p:nvPr/>
        </p:nvPicPr>
        <p:blipFill>
          <a:blip r:embed="rId2"/>
          <a:stretch>
            <a:fillRect/>
          </a:stretch>
        </p:blipFill>
        <p:spPr>
          <a:xfrm>
            <a:off x="5824331" y="2303394"/>
            <a:ext cx="5334000" cy="4000500"/>
          </a:xfrm>
          <a:prstGeom prst="rect">
            <a:avLst/>
          </a:prstGeom>
        </p:spPr>
      </p:pic>
      <p:sp>
        <p:nvSpPr>
          <p:cNvPr id="6" name="TextBox 5">
            <a:extLst>
              <a:ext uri="{FF2B5EF4-FFF2-40B4-BE49-F238E27FC236}">
                <a16:creationId xmlns:a16="http://schemas.microsoft.com/office/drawing/2014/main" id="{567DF815-1749-4F4C-9D7A-09E68337004A}"/>
              </a:ext>
            </a:extLst>
          </p:cNvPr>
          <p:cNvSpPr txBox="1"/>
          <p:nvPr/>
        </p:nvSpPr>
        <p:spPr>
          <a:xfrm>
            <a:off x="497979" y="6051005"/>
            <a:ext cx="7166919" cy="738664"/>
          </a:xfrm>
          <a:prstGeom prst="rect">
            <a:avLst/>
          </a:prstGeom>
          <a:noFill/>
        </p:spPr>
        <p:txBody>
          <a:bodyPr wrap="square" rtlCol="0">
            <a:spAutoFit/>
          </a:bodyPr>
          <a:lstStyle/>
          <a:p>
            <a:r>
              <a:rPr lang="en-US" sz="1050" dirty="0">
                <a:solidFill>
                  <a:srgbClr val="028009"/>
                </a:solidFill>
                <a:latin typeface="Courier New" panose="02070309020205020404" pitchFamily="49" charset="0"/>
              </a:rPr>
              <a:t>% </a:t>
            </a:r>
            <a:r>
              <a:rPr lang="en-US" sz="1050" dirty="0" err="1">
                <a:solidFill>
                  <a:srgbClr val="028009"/>
                </a:solidFill>
                <a:latin typeface="Courier New" panose="02070309020205020404" pitchFamily="49" charset="0"/>
              </a:rPr>
              <a:t>script_test_fcn_Path_findAverageTraversalViaStationAlignment</a:t>
            </a:r>
            <a:endParaRPr lang="en-US" sz="1050" dirty="0">
              <a:solidFill>
                <a:srgbClr val="028009"/>
              </a:solidFill>
              <a:latin typeface="Courier New" panose="02070309020205020404" pitchFamily="49" charset="0"/>
            </a:endParaRPr>
          </a:p>
          <a:p>
            <a:r>
              <a:rPr lang="en-US" sz="1050" dirty="0">
                <a:solidFill>
                  <a:srgbClr val="028009"/>
                </a:solidFill>
                <a:latin typeface="Courier New" panose="02070309020205020404" pitchFamily="49" charset="0"/>
              </a:rPr>
              <a:t>% tests the function: </a:t>
            </a:r>
            <a:r>
              <a:rPr lang="en-US" sz="1050" dirty="0" err="1">
                <a:solidFill>
                  <a:srgbClr val="028009"/>
                </a:solidFill>
                <a:latin typeface="Courier New" panose="02070309020205020404" pitchFamily="49" charset="0"/>
              </a:rPr>
              <a:t>fcn_Path_findAverageTraversalViaStationAlignment</a:t>
            </a:r>
            <a:endParaRPr lang="en-US" sz="1050" dirty="0">
              <a:solidFill>
                <a:srgbClr val="028009"/>
              </a:solidFill>
              <a:latin typeface="Courier New" panose="02070309020205020404" pitchFamily="49" charset="0"/>
            </a:endParaRPr>
          </a:p>
          <a:p>
            <a:endParaRPr lang="en-US" sz="1050" dirty="0"/>
          </a:p>
          <a:p>
            <a:endParaRPr lang="en-US" sz="1050" dirty="0"/>
          </a:p>
        </p:txBody>
      </p:sp>
    </p:spTree>
    <p:extLst>
      <p:ext uri="{BB962C8B-B14F-4D97-AF65-F5344CB8AC3E}">
        <p14:creationId xmlns:p14="http://schemas.microsoft.com/office/powerpoint/2010/main" val="42441853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points in proximity</a:t>
            </a:r>
          </a:p>
        </p:txBody>
      </p:sp>
    </p:spTree>
    <p:extLst>
      <p:ext uri="{BB962C8B-B14F-4D97-AF65-F5344CB8AC3E}">
        <p14:creationId xmlns:p14="http://schemas.microsoft.com/office/powerpoint/2010/main" val="3019903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A590-BA9F-4ED3-B1C9-7A4118178745}"/>
              </a:ext>
            </a:extLst>
          </p:cNvPr>
          <p:cNvSpPr>
            <a:spLocks noGrp="1"/>
          </p:cNvSpPr>
          <p:nvPr>
            <p:ph type="title"/>
          </p:nvPr>
        </p:nvSpPr>
        <p:spPr>
          <a:xfrm>
            <a:off x="729711" y="1481003"/>
            <a:ext cx="5609096" cy="3285641"/>
          </a:xfrm>
        </p:spPr>
        <p:txBody>
          <a:bodyPr>
            <a:normAutofit fontScale="90000"/>
          </a:bodyPr>
          <a:lstStyle/>
          <a:p>
            <a:r>
              <a:rPr lang="en-US" dirty="0"/>
              <a:t>The “closest point” method finds the closest point on a nearby path to the central path. It then finds the associated line segment on the nearby path, and then projects FROM the line segment back to the central path.</a:t>
            </a:r>
          </a:p>
        </p:txBody>
      </p:sp>
      <p:sp>
        <p:nvSpPr>
          <p:cNvPr id="4" name="TextBox 3">
            <a:extLst>
              <a:ext uri="{FF2B5EF4-FFF2-40B4-BE49-F238E27FC236}">
                <a16:creationId xmlns:a16="http://schemas.microsoft.com/office/drawing/2014/main" id="{DCC2752C-C7E9-4F2B-BB56-3A51511863C0}"/>
              </a:ext>
            </a:extLst>
          </p:cNvPr>
          <p:cNvSpPr txBox="1"/>
          <p:nvPr/>
        </p:nvSpPr>
        <p:spPr>
          <a:xfrm>
            <a:off x="529813" y="6307810"/>
            <a:ext cx="10793660" cy="369332"/>
          </a:xfrm>
          <a:prstGeom prst="rect">
            <a:avLst/>
          </a:prstGeom>
          <a:noFill/>
        </p:spPr>
        <p:txBody>
          <a:bodyPr wrap="none" rtlCol="0">
            <a:spAutoFit/>
          </a:bodyPr>
          <a:lstStyle/>
          <a:p>
            <a:r>
              <a:rPr lang="en-US" dirty="0"/>
              <a:t>Note: the figures in this section can be produced by running: </a:t>
            </a:r>
            <a:r>
              <a:rPr lang="en-US" dirty="0" err="1"/>
              <a:t>script_test_fcn_Path_findClosestPointsToTraversal.m</a:t>
            </a:r>
            <a:endParaRPr lang="en-US" dirty="0"/>
          </a:p>
        </p:txBody>
      </p:sp>
      <p:pic>
        <p:nvPicPr>
          <p:cNvPr id="5" name="Picture 4">
            <a:extLst>
              <a:ext uri="{FF2B5EF4-FFF2-40B4-BE49-F238E27FC236}">
                <a16:creationId xmlns:a16="http://schemas.microsoft.com/office/drawing/2014/main" id="{3DFEF5F0-7695-4671-BA10-BC25BCA871A4}"/>
              </a:ext>
            </a:extLst>
          </p:cNvPr>
          <p:cNvPicPr>
            <a:picLocks noChangeAspect="1"/>
          </p:cNvPicPr>
          <p:nvPr/>
        </p:nvPicPr>
        <p:blipFill>
          <a:blip r:embed="rId2"/>
          <a:stretch>
            <a:fillRect/>
          </a:stretch>
        </p:blipFill>
        <p:spPr>
          <a:xfrm>
            <a:off x="5752871" y="1011264"/>
            <a:ext cx="6439129" cy="4835472"/>
          </a:xfrm>
          <a:prstGeom prst="rect">
            <a:avLst/>
          </a:prstGeom>
        </p:spPr>
      </p:pic>
    </p:spTree>
    <p:extLst>
      <p:ext uri="{BB962C8B-B14F-4D97-AF65-F5344CB8AC3E}">
        <p14:creationId xmlns:p14="http://schemas.microsoft.com/office/powerpoint/2010/main" val="37442855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function exists to find the closest points to a traversal from other traversals</a:t>
            </a:r>
          </a:p>
        </p:txBody>
      </p:sp>
    </p:spTree>
    <p:extLst>
      <p:ext uri="{BB962C8B-B14F-4D97-AF65-F5344CB8AC3E}">
        <p14:creationId xmlns:p14="http://schemas.microsoft.com/office/powerpoint/2010/main" val="19861981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2325"/>
            <a:ext cx="10515600" cy="1325563"/>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fcn_Path_findClosestPointsToTraversal</a:t>
            </a:r>
            <a:br>
              <a:rPr lang="en-US" sz="2700" dirty="0">
                <a:solidFill>
                  <a:srgbClr val="00B050"/>
                </a:solidFill>
                <a:latin typeface="Courier New" panose="02070309020205020404" pitchFamily="49" charset="0"/>
                <a:cs typeface="Courier New" panose="02070309020205020404" pitchFamily="49" charset="0"/>
              </a:rPr>
            </a:br>
            <a:r>
              <a:rPr lang="en-US" dirty="0"/>
              <a:t>implements the method described in the following slides to find the closest points on a traversal to a traversal</a:t>
            </a:r>
          </a:p>
        </p:txBody>
      </p:sp>
      <p:sp>
        <p:nvSpPr>
          <p:cNvPr id="3" name="Content Placeholder 2"/>
          <p:cNvSpPr>
            <a:spLocks noGrp="1"/>
          </p:cNvSpPr>
          <p:nvPr>
            <p:ph idx="1"/>
          </p:nvPr>
        </p:nvSpPr>
        <p:spPr>
          <a:xfrm>
            <a:off x="838200" y="3056709"/>
            <a:ext cx="7887789" cy="3120254"/>
          </a:xfrm>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script_test_fcn_Path_findClosestPointsToTraversal</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pic>
        <p:nvPicPr>
          <p:cNvPr id="4" name="Picture 3">
            <a:extLst>
              <a:ext uri="{FF2B5EF4-FFF2-40B4-BE49-F238E27FC236}">
                <a16:creationId xmlns:a16="http://schemas.microsoft.com/office/drawing/2014/main" id="{B3485B26-EEDD-45BF-9AEA-78241880272F}"/>
              </a:ext>
            </a:extLst>
          </p:cNvPr>
          <p:cNvPicPr>
            <a:picLocks noChangeAspect="1"/>
          </p:cNvPicPr>
          <p:nvPr/>
        </p:nvPicPr>
        <p:blipFill>
          <a:blip r:embed="rId2"/>
          <a:stretch>
            <a:fillRect/>
          </a:stretch>
        </p:blipFill>
        <p:spPr>
          <a:xfrm>
            <a:off x="8028740" y="4130039"/>
            <a:ext cx="3132801" cy="2352581"/>
          </a:xfrm>
          <a:prstGeom prst="rect">
            <a:avLst/>
          </a:prstGeom>
        </p:spPr>
      </p:pic>
    </p:spTree>
    <p:extLst>
      <p:ext uri="{BB962C8B-B14F-4D97-AF65-F5344CB8AC3E}">
        <p14:creationId xmlns:p14="http://schemas.microsoft.com/office/powerpoint/2010/main" val="22997972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1D85-3B6F-4B50-B38B-7A94FDD289D5}"/>
              </a:ext>
            </a:extLst>
          </p:cNvPr>
          <p:cNvSpPr>
            <a:spLocks noGrp="1"/>
          </p:cNvSpPr>
          <p:nvPr>
            <p:ph type="title"/>
          </p:nvPr>
        </p:nvSpPr>
        <p:spPr/>
        <p:txBody>
          <a:bodyPr>
            <a:normAutofit fontScale="90000"/>
          </a:bodyPr>
          <a:lstStyle/>
          <a:p>
            <a:r>
              <a:rPr lang="en-US" dirty="0"/>
              <a:t>This method has the advantage of generating expected results even when the queries “graze” nearby paths</a:t>
            </a:r>
          </a:p>
        </p:txBody>
      </p:sp>
      <p:pic>
        <p:nvPicPr>
          <p:cNvPr id="3" name="Picture 2">
            <a:extLst>
              <a:ext uri="{FF2B5EF4-FFF2-40B4-BE49-F238E27FC236}">
                <a16:creationId xmlns:a16="http://schemas.microsoft.com/office/drawing/2014/main" id="{297A54DF-68A1-4FB6-91D6-F2AC2F3DEEB8}"/>
              </a:ext>
            </a:extLst>
          </p:cNvPr>
          <p:cNvPicPr>
            <a:picLocks noChangeAspect="1"/>
          </p:cNvPicPr>
          <p:nvPr/>
        </p:nvPicPr>
        <p:blipFill>
          <a:blip r:embed="rId2"/>
          <a:stretch>
            <a:fillRect/>
          </a:stretch>
        </p:blipFill>
        <p:spPr>
          <a:xfrm>
            <a:off x="4328811" y="2230475"/>
            <a:ext cx="5676000" cy="4262400"/>
          </a:xfrm>
          <a:prstGeom prst="rect">
            <a:avLst/>
          </a:prstGeom>
        </p:spPr>
      </p:pic>
    </p:spTree>
    <p:extLst>
      <p:ext uri="{BB962C8B-B14F-4D97-AF65-F5344CB8AC3E}">
        <p14:creationId xmlns:p14="http://schemas.microsoft.com/office/powerpoint/2010/main" val="16913499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41C8-1D82-423E-B181-4EA5C7DF6BEC}"/>
              </a:ext>
            </a:extLst>
          </p:cNvPr>
          <p:cNvSpPr>
            <a:spLocks noGrp="1"/>
          </p:cNvSpPr>
          <p:nvPr>
            <p:ph type="title"/>
          </p:nvPr>
        </p:nvSpPr>
        <p:spPr/>
        <p:txBody>
          <a:bodyPr>
            <a:normAutofit fontScale="90000"/>
          </a:bodyPr>
          <a:lstStyle/>
          <a:p>
            <a:r>
              <a:rPr lang="en-US" dirty="0"/>
              <a:t>But this method gives unexpected results when the segment’s closest location is not actually on the segment.</a:t>
            </a:r>
          </a:p>
        </p:txBody>
      </p:sp>
      <p:pic>
        <p:nvPicPr>
          <p:cNvPr id="3" name="Picture 2">
            <a:extLst>
              <a:ext uri="{FF2B5EF4-FFF2-40B4-BE49-F238E27FC236}">
                <a16:creationId xmlns:a16="http://schemas.microsoft.com/office/drawing/2014/main" id="{2E9F6E80-51A4-4C23-913A-46D39CBE21BE}"/>
              </a:ext>
            </a:extLst>
          </p:cNvPr>
          <p:cNvPicPr>
            <a:picLocks noChangeAspect="1"/>
          </p:cNvPicPr>
          <p:nvPr/>
        </p:nvPicPr>
        <p:blipFill>
          <a:blip r:embed="rId2"/>
          <a:stretch>
            <a:fillRect/>
          </a:stretch>
        </p:blipFill>
        <p:spPr>
          <a:xfrm>
            <a:off x="394484" y="2245015"/>
            <a:ext cx="4815189" cy="3615973"/>
          </a:xfrm>
          <a:prstGeom prst="rect">
            <a:avLst/>
          </a:prstGeom>
        </p:spPr>
      </p:pic>
      <p:pic>
        <p:nvPicPr>
          <p:cNvPr id="4" name="Picture 3">
            <a:extLst>
              <a:ext uri="{FF2B5EF4-FFF2-40B4-BE49-F238E27FC236}">
                <a16:creationId xmlns:a16="http://schemas.microsoft.com/office/drawing/2014/main" id="{28AB7819-9C2E-4167-B822-B105410D94C1}"/>
              </a:ext>
            </a:extLst>
          </p:cNvPr>
          <p:cNvPicPr>
            <a:picLocks noChangeAspect="1"/>
          </p:cNvPicPr>
          <p:nvPr/>
        </p:nvPicPr>
        <p:blipFill>
          <a:blip r:embed="rId3"/>
          <a:stretch>
            <a:fillRect/>
          </a:stretch>
        </p:blipFill>
        <p:spPr>
          <a:xfrm>
            <a:off x="5628983" y="2160794"/>
            <a:ext cx="4815189" cy="3615973"/>
          </a:xfrm>
          <a:prstGeom prst="rect">
            <a:avLst/>
          </a:prstGeom>
        </p:spPr>
      </p:pic>
    </p:spTree>
    <p:extLst>
      <p:ext uri="{BB962C8B-B14F-4D97-AF65-F5344CB8AC3E}">
        <p14:creationId xmlns:p14="http://schemas.microsoft.com/office/powerpoint/2010/main" val="20642119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B8A7-15AE-4168-B14A-81701E37FDCA}"/>
              </a:ext>
            </a:extLst>
          </p:cNvPr>
          <p:cNvSpPr>
            <a:spLocks noGrp="1"/>
          </p:cNvSpPr>
          <p:nvPr>
            <p:ph type="title"/>
          </p:nvPr>
        </p:nvSpPr>
        <p:spPr/>
        <p:txBody>
          <a:bodyPr>
            <a:normAutofit fontScale="90000"/>
          </a:bodyPr>
          <a:lstStyle/>
          <a:p>
            <a:r>
              <a:rPr lang="en-US" dirty="0"/>
              <a:t>Generally, the “closest point” method gives expected results when applied to adjacent paths</a:t>
            </a:r>
          </a:p>
        </p:txBody>
      </p:sp>
      <p:pic>
        <p:nvPicPr>
          <p:cNvPr id="3" name="Picture 2">
            <a:extLst>
              <a:ext uri="{FF2B5EF4-FFF2-40B4-BE49-F238E27FC236}">
                <a16:creationId xmlns:a16="http://schemas.microsoft.com/office/drawing/2014/main" id="{DB10FA06-BFC1-461B-8291-F8B17492A8B9}"/>
              </a:ext>
            </a:extLst>
          </p:cNvPr>
          <p:cNvPicPr>
            <a:picLocks noChangeAspect="1"/>
          </p:cNvPicPr>
          <p:nvPr/>
        </p:nvPicPr>
        <p:blipFill>
          <a:blip r:embed="rId2"/>
          <a:stretch>
            <a:fillRect/>
          </a:stretch>
        </p:blipFill>
        <p:spPr>
          <a:xfrm>
            <a:off x="562926" y="1839221"/>
            <a:ext cx="5676000" cy="4262400"/>
          </a:xfrm>
          <a:prstGeom prst="rect">
            <a:avLst/>
          </a:prstGeom>
        </p:spPr>
      </p:pic>
      <p:pic>
        <p:nvPicPr>
          <p:cNvPr id="4" name="Picture 3">
            <a:extLst>
              <a:ext uri="{FF2B5EF4-FFF2-40B4-BE49-F238E27FC236}">
                <a16:creationId xmlns:a16="http://schemas.microsoft.com/office/drawing/2014/main" id="{E3C53A1D-D25C-4BC1-AC25-B4563DB1C23F}"/>
              </a:ext>
            </a:extLst>
          </p:cNvPr>
          <p:cNvPicPr>
            <a:picLocks noChangeAspect="1"/>
          </p:cNvPicPr>
          <p:nvPr/>
        </p:nvPicPr>
        <p:blipFill>
          <a:blip r:embed="rId3"/>
          <a:stretch>
            <a:fillRect/>
          </a:stretch>
        </p:blipFill>
        <p:spPr>
          <a:xfrm>
            <a:off x="5942742" y="1839221"/>
            <a:ext cx="5676000" cy="4262400"/>
          </a:xfrm>
          <a:prstGeom prst="rect">
            <a:avLst/>
          </a:prstGeom>
        </p:spPr>
      </p:pic>
    </p:spTree>
    <p:extLst>
      <p:ext uri="{BB962C8B-B14F-4D97-AF65-F5344CB8AC3E}">
        <p14:creationId xmlns:p14="http://schemas.microsoft.com/office/powerpoint/2010/main" val="3058093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2895-D820-4FC8-AFF6-505906461E53}"/>
              </a:ext>
            </a:extLst>
          </p:cNvPr>
          <p:cNvSpPr>
            <a:spLocks noGrp="1"/>
          </p:cNvSpPr>
          <p:nvPr>
            <p:ph type="title"/>
          </p:nvPr>
        </p:nvSpPr>
        <p:spPr/>
        <p:txBody>
          <a:bodyPr>
            <a:normAutofit fontScale="90000"/>
          </a:bodyPr>
          <a:lstStyle/>
          <a:p>
            <a:r>
              <a:rPr lang="en-US" dirty="0"/>
              <a:t>When we operate in code, we treat station as a 1 x 1 scalar, and station</a:t>
            </a:r>
            <a:r>
              <a:rPr lang="en-US" u="sng" dirty="0"/>
              <a:t>s</a:t>
            </a:r>
            <a:r>
              <a:rPr lang="en-US" dirty="0"/>
              <a:t> (plural) as a N x 1 vector</a:t>
            </a:r>
          </a:p>
        </p:txBody>
      </p:sp>
      <p:sp>
        <p:nvSpPr>
          <p:cNvPr id="3" name="Content Placeholder 2">
            <a:extLst>
              <a:ext uri="{FF2B5EF4-FFF2-40B4-BE49-F238E27FC236}">
                <a16:creationId xmlns:a16="http://schemas.microsoft.com/office/drawing/2014/main" id="{E2A2993A-E7DB-4B38-B3A9-2CE6F7810B80}"/>
              </a:ext>
            </a:extLst>
          </p:cNvPr>
          <p:cNvSpPr>
            <a:spLocks noGrp="1"/>
          </p:cNvSpPr>
          <p:nvPr>
            <p:ph idx="1"/>
          </p:nvPr>
        </p:nvSpPr>
        <p:spPr>
          <a:xfrm>
            <a:off x="838200" y="1825625"/>
            <a:ext cx="4393676" cy="4351338"/>
          </a:xfrm>
        </p:spPr>
        <p:txBody>
          <a:bodyPr/>
          <a:lstStyle/>
          <a:p>
            <a:pPr marL="0" indent="0">
              <a:buNone/>
            </a:pPr>
            <a:r>
              <a:rPr lang="en-US" dirty="0"/>
              <a:t>This way, if a function needs multiple stations, it can query the arguments for a vector ‘stations’ rather than a scalar ‘station’.</a:t>
            </a:r>
            <a:br>
              <a:rPr lang="en-US" dirty="0"/>
            </a:br>
            <a:br>
              <a:rPr lang="en-US" dirty="0"/>
            </a:br>
            <a:r>
              <a:rPr lang="en-US" dirty="0"/>
              <a:t>So a stations type variable consists of N “station” variables stacked together.</a:t>
            </a:r>
          </a:p>
        </p:txBody>
      </p:sp>
    </p:spTree>
    <p:extLst>
      <p:ext uri="{BB962C8B-B14F-4D97-AF65-F5344CB8AC3E}">
        <p14:creationId xmlns:p14="http://schemas.microsoft.com/office/powerpoint/2010/main" val="39044783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the closest traversal points, one can generate average trajectories by averaging points in proximity</a:t>
            </a:r>
          </a:p>
        </p:txBody>
      </p:sp>
    </p:spTree>
    <p:extLst>
      <p:ext uri="{BB962C8B-B14F-4D97-AF65-F5344CB8AC3E}">
        <p14:creationId xmlns:p14="http://schemas.microsoft.com/office/powerpoint/2010/main" val="37805271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2325"/>
            <a:ext cx="10515600" cy="1325563"/>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fcn_Path_findAverageTraversalViaClosestPoint</a:t>
            </a:r>
            <a:br>
              <a:rPr lang="en-US" sz="2700" dirty="0">
                <a:solidFill>
                  <a:srgbClr val="00B050"/>
                </a:solidFill>
                <a:latin typeface="Courier New" panose="02070309020205020404" pitchFamily="49" charset="0"/>
                <a:cs typeface="Courier New" panose="02070309020205020404" pitchFamily="49" charset="0"/>
              </a:rPr>
            </a:br>
            <a:r>
              <a:rPr lang="en-US" dirty="0"/>
              <a:t>implements closest-point averaging</a:t>
            </a:r>
          </a:p>
        </p:txBody>
      </p:sp>
      <p:sp>
        <p:nvSpPr>
          <p:cNvPr id="3" name="Content Placeholder 2"/>
          <p:cNvSpPr>
            <a:spLocks noGrp="1"/>
          </p:cNvSpPr>
          <p:nvPr>
            <p:ph idx="1"/>
          </p:nvPr>
        </p:nvSpPr>
        <p:spPr>
          <a:xfrm>
            <a:off x="838200" y="2727961"/>
            <a:ext cx="10323341" cy="3449002"/>
          </a:xfrm>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script_test_fcn_Path_findAverageTraversalViaClosestPoint</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spTree>
    <p:extLst>
      <p:ext uri="{BB962C8B-B14F-4D97-AF65-F5344CB8AC3E}">
        <p14:creationId xmlns:p14="http://schemas.microsoft.com/office/powerpoint/2010/main" val="37321682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D74A0-8D74-449A-93F2-2B7B5A5CFA30}"/>
              </a:ext>
            </a:extLst>
          </p:cNvPr>
          <p:cNvSpPr>
            <a:spLocks noGrp="1"/>
          </p:cNvSpPr>
          <p:nvPr>
            <p:ph type="title"/>
          </p:nvPr>
        </p:nvSpPr>
        <p:spPr>
          <a:xfrm>
            <a:off x="764202" y="629403"/>
            <a:ext cx="10515600" cy="1325563"/>
          </a:xfrm>
        </p:spPr>
        <p:txBody>
          <a:bodyPr>
            <a:normAutofit fontScale="90000"/>
          </a:bodyPr>
          <a:lstStyle/>
          <a:p>
            <a:r>
              <a:rPr lang="en-US" dirty="0"/>
              <a:t>The problem with closest point averaging is that the directions of the contributions can be unclear, e.g. the nearby path may be ahead or behind the station points on the central path.</a:t>
            </a:r>
          </a:p>
        </p:txBody>
      </p:sp>
      <p:pic>
        <p:nvPicPr>
          <p:cNvPr id="3" name="Picture 2">
            <a:extLst>
              <a:ext uri="{FF2B5EF4-FFF2-40B4-BE49-F238E27FC236}">
                <a16:creationId xmlns:a16="http://schemas.microsoft.com/office/drawing/2014/main" id="{E379BC4D-8414-404E-8AB3-31D31C75BB8E}"/>
              </a:ext>
            </a:extLst>
          </p:cNvPr>
          <p:cNvPicPr>
            <a:picLocks noChangeAspect="1"/>
          </p:cNvPicPr>
          <p:nvPr/>
        </p:nvPicPr>
        <p:blipFill>
          <a:blip r:embed="rId2"/>
          <a:stretch>
            <a:fillRect/>
          </a:stretch>
        </p:blipFill>
        <p:spPr>
          <a:xfrm>
            <a:off x="420000" y="2230475"/>
            <a:ext cx="5676000" cy="4262400"/>
          </a:xfrm>
          <a:prstGeom prst="rect">
            <a:avLst/>
          </a:prstGeom>
        </p:spPr>
      </p:pic>
      <p:pic>
        <p:nvPicPr>
          <p:cNvPr id="5" name="Picture 4">
            <a:extLst>
              <a:ext uri="{FF2B5EF4-FFF2-40B4-BE49-F238E27FC236}">
                <a16:creationId xmlns:a16="http://schemas.microsoft.com/office/drawing/2014/main" id="{1C085A83-EE07-4566-96D8-A04F33E4B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6769" y="2440615"/>
            <a:ext cx="7030833" cy="4262401"/>
          </a:xfrm>
          <a:prstGeom prst="rect">
            <a:avLst/>
          </a:prstGeom>
        </p:spPr>
      </p:pic>
    </p:spTree>
    <p:extLst>
      <p:ext uri="{BB962C8B-B14F-4D97-AF65-F5344CB8AC3E}">
        <p14:creationId xmlns:p14="http://schemas.microsoft.com/office/powerpoint/2010/main" val="15028865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orthogonal projections</a:t>
            </a:r>
          </a:p>
        </p:txBody>
      </p:sp>
    </p:spTree>
    <p:extLst>
      <p:ext uri="{BB962C8B-B14F-4D97-AF65-F5344CB8AC3E}">
        <p14:creationId xmlns:p14="http://schemas.microsoft.com/office/powerpoint/2010/main" val="99086171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725123A7-F1D2-403C-AB18-08A5A4A74762}"/>
              </a:ext>
            </a:extLst>
          </p:cNvPr>
          <p:cNvSpPr txBox="1"/>
          <p:nvPr/>
        </p:nvSpPr>
        <p:spPr>
          <a:xfrm>
            <a:off x="355934" y="2391113"/>
            <a:ext cx="8318834" cy="287454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1 - parallel lines, query is in middle area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 </a:t>
            </a: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station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Create a dummy central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 "nearby"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Calculate the closest point and distance on the nearby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F1B56F64-AD34-4CA5-B7DD-118F447B4E63}"/>
              </a:ext>
            </a:extLst>
          </p:cNvPr>
          <p:cNvSpPr>
            <a:spLocks noGrp="1"/>
          </p:cNvSpPr>
          <p:nvPr>
            <p:ph type="title"/>
          </p:nvPr>
        </p:nvSpPr>
        <p:spPr>
          <a:xfrm>
            <a:off x="355934" y="550476"/>
            <a:ext cx="10515600" cy="1325563"/>
          </a:xfrm>
        </p:spPr>
        <p:txBody>
          <a:bodyPr>
            <a:normAutofit fontScale="90000"/>
          </a:bodyPr>
          <a:lstStyle/>
          <a:p>
            <a:r>
              <a:rPr lang="en-US" dirty="0"/>
              <a:t>Orthogonal projection takes a “central” trajectory, and then projects orthogonally from that trajectory at given stations to find where it hits nearby trajectories.</a:t>
            </a:r>
          </a:p>
        </p:txBody>
      </p:sp>
      <p:pic>
        <p:nvPicPr>
          <p:cNvPr id="4" name="Picture 3">
            <a:extLst>
              <a:ext uri="{FF2B5EF4-FFF2-40B4-BE49-F238E27FC236}">
                <a16:creationId xmlns:a16="http://schemas.microsoft.com/office/drawing/2014/main" id="{FABFE6DD-3688-4574-8967-9436C5743F08}"/>
              </a:ext>
            </a:extLst>
          </p:cNvPr>
          <p:cNvPicPr>
            <a:picLocks noChangeAspect="1"/>
          </p:cNvPicPr>
          <p:nvPr/>
        </p:nvPicPr>
        <p:blipFill>
          <a:blip r:embed="rId2"/>
          <a:stretch>
            <a:fillRect/>
          </a:stretch>
        </p:blipFill>
        <p:spPr>
          <a:xfrm>
            <a:off x="7285100" y="3330362"/>
            <a:ext cx="4726426" cy="3549316"/>
          </a:xfrm>
          <a:prstGeom prst="rect">
            <a:avLst/>
          </a:prstGeom>
        </p:spPr>
      </p:pic>
    </p:spTree>
    <p:extLst>
      <p:ext uri="{BB962C8B-B14F-4D97-AF65-F5344CB8AC3E}">
        <p14:creationId xmlns:p14="http://schemas.microsoft.com/office/powerpoint/2010/main" val="16040623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3EF5-FF03-4D88-BDE5-4BDEC8D7F58E}"/>
              </a:ext>
            </a:extLst>
          </p:cNvPr>
          <p:cNvSpPr>
            <a:spLocks noGrp="1"/>
          </p:cNvSpPr>
          <p:nvPr>
            <p:ph type="title"/>
          </p:nvPr>
        </p:nvSpPr>
        <p:spPr/>
        <p:txBody>
          <a:bodyPr>
            <a:normAutofit fontScale="90000"/>
          </a:bodyPr>
          <a:lstStyle/>
          <a:p>
            <a:r>
              <a:rPr lang="en-US" dirty="0"/>
              <a:t>The approach gives the intersection point for arbitrary segments nearby the central trajectory</a:t>
            </a:r>
          </a:p>
        </p:txBody>
      </p:sp>
      <p:sp>
        <p:nvSpPr>
          <p:cNvPr id="5" name="Text Box 1">
            <a:extLst>
              <a:ext uri="{FF2B5EF4-FFF2-40B4-BE49-F238E27FC236}">
                <a16:creationId xmlns:a16="http://schemas.microsoft.com/office/drawing/2014/main" id="{5B2BA44E-9AD4-47B4-B5CC-1F8985E0F9A7}"/>
              </a:ext>
            </a:extLst>
          </p:cNvPr>
          <p:cNvSpPr txBox="1"/>
          <p:nvPr/>
        </p:nvSpPr>
        <p:spPr>
          <a:xfrm>
            <a:off x="151397" y="4511675"/>
            <a:ext cx="8727908" cy="19812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2 - angled line segment adjacent to endpoint query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Picture 3">
            <a:extLst>
              <a:ext uri="{FF2B5EF4-FFF2-40B4-BE49-F238E27FC236}">
                <a16:creationId xmlns:a16="http://schemas.microsoft.com/office/drawing/2014/main" id="{2B480F8B-DC0B-4EEF-903D-5CCF8B730D2D}"/>
              </a:ext>
            </a:extLst>
          </p:cNvPr>
          <p:cNvPicPr>
            <a:picLocks noChangeAspect="1"/>
          </p:cNvPicPr>
          <p:nvPr/>
        </p:nvPicPr>
        <p:blipFill>
          <a:blip r:embed="rId2"/>
          <a:stretch>
            <a:fillRect/>
          </a:stretch>
        </p:blipFill>
        <p:spPr>
          <a:xfrm>
            <a:off x="7206916" y="1459952"/>
            <a:ext cx="4985084" cy="3743556"/>
          </a:xfrm>
          <a:prstGeom prst="rect">
            <a:avLst/>
          </a:prstGeom>
        </p:spPr>
      </p:pic>
    </p:spTree>
    <p:extLst>
      <p:ext uri="{BB962C8B-B14F-4D97-AF65-F5344CB8AC3E}">
        <p14:creationId xmlns:p14="http://schemas.microsoft.com/office/powerpoint/2010/main" val="3932781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AC8A-B03C-4FA3-B502-CD451BDEC1BD}"/>
              </a:ext>
            </a:extLst>
          </p:cNvPr>
          <p:cNvSpPr>
            <a:spLocks noGrp="1"/>
          </p:cNvSpPr>
          <p:nvPr>
            <p:ph type="title"/>
          </p:nvPr>
        </p:nvSpPr>
        <p:spPr/>
        <p:txBody>
          <a:bodyPr/>
          <a:lstStyle/>
          <a:p>
            <a:r>
              <a:rPr lang="en-US" dirty="0"/>
              <a:t>We define a “miss” to even include “grazing” from one trajectory to another</a:t>
            </a:r>
          </a:p>
        </p:txBody>
      </p:sp>
      <p:pic>
        <p:nvPicPr>
          <p:cNvPr id="4" name="Picture 3">
            <a:extLst>
              <a:ext uri="{FF2B5EF4-FFF2-40B4-BE49-F238E27FC236}">
                <a16:creationId xmlns:a16="http://schemas.microsoft.com/office/drawing/2014/main" id="{3B699A9B-84E9-46DE-A094-4F12D06EF7C6}"/>
              </a:ext>
            </a:extLst>
          </p:cNvPr>
          <p:cNvPicPr>
            <a:picLocks noChangeAspect="1"/>
          </p:cNvPicPr>
          <p:nvPr/>
        </p:nvPicPr>
        <p:blipFill>
          <a:blip r:embed="rId2"/>
          <a:stretch>
            <a:fillRect/>
          </a:stretch>
        </p:blipFill>
        <p:spPr>
          <a:xfrm>
            <a:off x="6096000" y="1418115"/>
            <a:ext cx="5676000" cy="4262400"/>
          </a:xfrm>
          <a:prstGeom prst="rect">
            <a:avLst/>
          </a:prstGeom>
        </p:spPr>
      </p:pic>
      <p:sp>
        <p:nvSpPr>
          <p:cNvPr id="5" name="Text Box 1">
            <a:extLst>
              <a:ext uri="{FF2B5EF4-FFF2-40B4-BE49-F238E27FC236}">
                <a16:creationId xmlns:a16="http://schemas.microsoft.com/office/drawing/2014/main" id="{70332DC7-055B-4DC1-BC4C-2FC0E055A822}"/>
              </a:ext>
            </a:extLst>
          </p:cNvPr>
          <p:cNvSpPr txBox="1"/>
          <p:nvPr/>
        </p:nvSpPr>
        <p:spPr>
          <a:xfrm>
            <a:off x="577516" y="3903828"/>
            <a:ext cx="7260055" cy="216008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3 - angled line segment adjacent to endpoint query but near-miss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10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10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6254101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2DCA7-0DC6-4295-A4DA-1EDEE356E004}"/>
              </a:ext>
            </a:extLst>
          </p:cNvPr>
          <p:cNvSpPr>
            <a:spLocks noGrp="1"/>
          </p:cNvSpPr>
          <p:nvPr>
            <p:ph type="title"/>
          </p:nvPr>
        </p:nvSpPr>
        <p:spPr>
          <a:xfrm>
            <a:off x="573505" y="846388"/>
            <a:ext cx="10515600" cy="1325563"/>
          </a:xfrm>
        </p:spPr>
        <p:txBody>
          <a:bodyPr>
            <a:normAutofit fontScale="90000"/>
          </a:bodyPr>
          <a:lstStyle/>
          <a:p>
            <a:r>
              <a:rPr lang="en-US" dirty="0"/>
              <a:t>A challenge with query stations is that the orthogonal projection is unclear. At the start and end, we use the segment ahead and behind these points.</a:t>
            </a:r>
          </a:p>
        </p:txBody>
      </p:sp>
      <p:pic>
        <p:nvPicPr>
          <p:cNvPr id="5" name="Picture 4">
            <a:extLst>
              <a:ext uri="{FF2B5EF4-FFF2-40B4-BE49-F238E27FC236}">
                <a16:creationId xmlns:a16="http://schemas.microsoft.com/office/drawing/2014/main" id="{4719A495-E8FE-47B0-A9F8-3B9C9882F274}"/>
              </a:ext>
            </a:extLst>
          </p:cNvPr>
          <p:cNvPicPr>
            <a:picLocks noChangeAspect="1"/>
          </p:cNvPicPr>
          <p:nvPr/>
        </p:nvPicPr>
        <p:blipFill>
          <a:blip r:embed="rId2"/>
          <a:stretch>
            <a:fillRect/>
          </a:stretch>
        </p:blipFill>
        <p:spPr>
          <a:xfrm>
            <a:off x="2476080" y="2171951"/>
            <a:ext cx="9142415" cy="4262400"/>
          </a:xfrm>
          <a:prstGeom prst="rect">
            <a:avLst/>
          </a:prstGeom>
        </p:spPr>
      </p:pic>
      <p:sp>
        <p:nvSpPr>
          <p:cNvPr id="6" name="TextBox 5">
            <a:extLst>
              <a:ext uri="{FF2B5EF4-FFF2-40B4-BE49-F238E27FC236}">
                <a16:creationId xmlns:a16="http://schemas.microsoft.com/office/drawing/2014/main" id="{A438933A-8571-4AD3-8CE9-EE5ABA944B6D}"/>
              </a:ext>
            </a:extLst>
          </p:cNvPr>
          <p:cNvSpPr txBox="1"/>
          <p:nvPr/>
        </p:nvSpPr>
        <p:spPr>
          <a:xfrm>
            <a:off x="1263316" y="6434351"/>
            <a:ext cx="8125942" cy="261610"/>
          </a:xfrm>
          <a:prstGeom prst="rect">
            <a:avLst/>
          </a:prstGeom>
          <a:noFill/>
        </p:spPr>
        <p:txBody>
          <a:bodyPr wrap="none" rtlCol="0">
            <a:spAutoFit/>
          </a:bodyPr>
          <a:lstStyle/>
          <a:p>
            <a:r>
              <a:rPr lang="en-US" sz="1100" dirty="0"/>
              <a:t>NOTE: the code for the images here and in the next few slides can be found in: </a:t>
            </a:r>
            <a:r>
              <a:rPr lang="en-US" sz="1100" dirty="0" err="1"/>
              <a:t>script_test_fcn_Path_FindOrthogonalHitFromPathToPath.m</a:t>
            </a:r>
            <a:endParaRPr lang="en-US" sz="1100" dirty="0"/>
          </a:p>
        </p:txBody>
      </p:sp>
    </p:spTree>
    <p:extLst>
      <p:ext uri="{BB962C8B-B14F-4D97-AF65-F5344CB8AC3E}">
        <p14:creationId xmlns:p14="http://schemas.microsoft.com/office/powerpoint/2010/main" val="14243465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As noted before in the orthogonal projection, the normal vectors are unclear at vertex points, and the path intersections can change depending on which type of averaging is used.</a:t>
            </a:r>
          </a:p>
        </p:txBody>
      </p:sp>
      <p:pic>
        <p:nvPicPr>
          <p:cNvPr id="3" name="Picture 2">
            <a:extLst>
              <a:ext uri="{FF2B5EF4-FFF2-40B4-BE49-F238E27FC236}">
                <a16:creationId xmlns:a16="http://schemas.microsoft.com/office/drawing/2014/main" id="{0F1F790C-EAC9-4A48-8126-596209BE8B7B}"/>
              </a:ext>
            </a:extLst>
          </p:cNvPr>
          <p:cNvPicPr>
            <a:picLocks noChangeAspect="1"/>
          </p:cNvPicPr>
          <p:nvPr/>
        </p:nvPicPr>
        <p:blipFill>
          <a:blip r:embed="rId2"/>
          <a:stretch>
            <a:fillRect/>
          </a:stretch>
        </p:blipFill>
        <p:spPr>
          <a:xfrm>
            <a:off x="8802104" y="2480913"/>
            <a:ext cx="2926080" cy="2926080"/>
          </a:xfrm>
          <a:prstGeom prst="rect">
            <a:avLst/>
          </a:prstGeom>
        </p:spPr>
      </p:pic>
      <p:pic>
        <p:nvPicPr>
          <p:cNvPr id="4" name="Picture 3">
            <a:extLst>
              <a:ext uri="{FF2B5EF4-FFF2-40B4-BE49-F238E27FC236}">
                <a16:creationId xmlns:a16="http://schemas.microsoft.com/office/drawing/2014/main" id="{CAE0DEE0-EC04-43EF-B4AC-5B737D291AFA}"/>
              </a:ext>
            </a:extLst>
          </p:cNvPr>
          <p:cNvPicPr>
            <a:picLocks noChangeAspect="1"/>
          </p:cNvPicPr>
          <p:nvPr/>
        </p:nvPicPr>
        <p:blipFill>
          <a:blip r:embed="rId3"/>
          <a:stretch>
            <a:fillRect/>
          </a:stretch>
        </p:blipFill>
        <p:spPr>
          <a:xfrm>
            <a:off x="5911174" y="2480913"/>
            <a:ext cx="2926080" cy="2926080"/>
          </a:xfrm>
          <a:prstGeom prst="rect">
            <a:avLst/>
          </a:prstGeom>
        </p:spPr>
      </p:pic>
      <p:pic>
        <p:nvPicPr>
          <p:cNvPr id="5" name="Picture 4">
            <a:extLst>
              <a:ext uri="{FF2B5EF4-FFF2-40B4-BE49-F238E27FC236}">
                <a16:creationId xmlns:a16="http://schemas.microsoft.com/office/drawing/2014/main" id="{5BF140C1-1064-4602-A5CE-8991D4A40AE3}"/>
              </a:ext>
            </a:extLst>
          </p:cNvPr>
          <p:cNvPicPr>
            <a:picLocks noChangeAspect="1"/>
          </p:cNvPicPr>
          <p:nvPr/>
        </p:nvPicPr>
        <p:blipFill>
          <a:blip r:embed="rId4"/>
          <a:stretch>
            <a:fillRect/>
          </a:stretch>
        </p:blipFill>
        <p:spPr>
          <a:xfrm>
            <a:off x="3020244" y="2480913"/>
            <a:ext cx="2926080" cy="2926080"/>
          </a:xfrm>
          <a:prstGeom prst="rect">
            <a:avLst/>
          </a:prstGeom>
        </p:spPr>
      </p:pic>
      <p:pic>
        <p:nvPicPr>
          <p:cNvPr id="6" name="Picture 5">
            <a:extLst>
              <a:ext uri="{FF2B5EF4-FFF2-40B4-BE49-F238E27FC236}">
                <a16:creationId xmlns:a16="http://schemas.microsoft.com/office/drawing/2014/main" id="{C52BF7BF-271D-4A16-B62F-4F7CEF46F39A}"/>
              </a:ext>
            </a:extLst>
          </p:cNvPr>
          <p:cNvPicPr>
            <a:picLocks noChangeAspect="1"/>
          </p:cNvPicPr>
          <p:nvPr/>
        </p:nvPicPr>
        <p:blipFill>
          <a:blip r:embed="rId5"/>
          <a:stretch>
            <a:fillRect/>
          </a:stretch>
        </p:blipFill>
        <p:spPr>
          <a:xfrm>
            <a:off x="94163" y="2480913"/>
            <a:ext cx="2926080" cy="2926080"/>
          </a:xfrm>
          <a:prstGeom prst="rect">
            <a:avLst/>
          </a:prstGeom>
        </p:spPr>
      </p:pic>
    </p:spTree>
    <p:extLst>
      <p:ext uri="{BB962C8B-B14F-4D97-AF65-F5344CB8AC3E}">
        <p14:creationId xmlns:p14="http://schemas.microsoft.com/office/powerpoint/2010/main" val="351147595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The same challenge arises for queries to the involuted area</a:t>
            </a:r>
          </a:p>
        </p:txBody>
      </p:sp>
      <p:pic>
        <p:nvPicPr>
          <p:cNvPr id="9" name="Picture 8">
            <a:extLst>
              <a:ext uri="{FF2B5EF4-FFF2-40B4-BE49-F238E27FC236}">
                <a16:creationId xmlns:a16="http://schemas.microsoft.com/office/drawing/2014/main" id="{38BBDA86-2274-4403-88EF-6116136DF95A}"/>
              </a:ext>
            </a:extLst>
          </p:cNvPr>
          <p:cNvPicPr>
            <a:picLocks/>
          </p:cNvPicPr>
          <p:nvPr/>
        </p:nvPicPr>
        <p:blipFill>
          <a:blip r:embed="rId2"/>
          <a:stretch>
            <a:fillRect/>
          </a:stretch>
        </p:blipFill>
        <p:spPr>
          <a:xfrm>
            <a:off x="2984888" y="2520233"/>
            <a:ext cx="2926080" cy="2926080"/>
          </a:xfrm>
          <a:prstGeom prst="rect">
            <a:avLst/>
          </a:prstGeom>
        </p:spPr>
      </p:pic>
      <p:pic>
        <p:nvPicPr>
          <p:cNvPr id="10" name="Picture 9">
            <a:extLst>
              <a:ext uri="{FF2B5EF4-FFF2-40B4-BE49-F238E27FC236}">
                <a16:creationId xmlns:a16="http://schemas.microsoft.com/office/drawing/2014/main" id="{4B03C3B2-2EBF-43A4-92EE-24FDE0187E06}"/>
              </a:ext>
            </a:extLst>
          </p:cNvPr>
          <p:cNvPicPr>
            <a:picLocks/>
          </p:cNvPicPr>
          <p:nvPr/>
        </p:nvPicPr>
        <p:blipFill>
          <a:blip r:embed="rId3"/>
          <a:stretch>
            <a:fillRect/>
          </a:stretch>
        </p:blipFill>
        <p:spPr>
          <a:xfrm>
            <a:off x="58602" y="2520233"/>
            <a:ext cx="2926080" cy="2926080"/>
          </a:xfrm>
          <a:prstGeom prst="rect">
            <a:avLst/>
          </a:prstGeom>
        </p:spPr>
      </p:pic>
      <p:pic>
        <p:nvPicPr>
          <p:cNvPr id="11" name="Picture 10">
            <a:extLst>
              <a:ext uri="{FF2B5EF4-FFF2-40B4-BE49-F238E27FC236}">
                <a16:creationId xmlns:a16="http://schemas.microsoft.com/office/drawing/2014/main" id="{584D3BB8-5F0A-4DE6-B4EF-2F560C332856}"/>
              </a:ext>
            </a:extLst>
          </p:cNvPr>
          <p:cNvPicPr>
            <a:picLocks/>
          </p:cNvPicPr>
          <p:nvPr/>
        </p:nvPicPr>
        <p:blipFill>
          <a:blip r:embed="rId4"/>
          <a:stretch>
            <a:fillRect/>
          </a:stretch>
        </p:blipFill>
        <p:spPr>
          <a:xfrm>
            <a:off x="8837459" y="2520233"/>
            <a:ext cx="2926080" cy="2926080"/>
          </a:xfrm>
          <a:prstGeom prst="rect">
            <a:avLst/>
          </a:prstGeom>
        </p:spPr>
      </p:pic>
      <p:pic>
        <p:nvPicPr>
          <p:cNvPr id="12" name="Picture 11">
            <a:extLst>
              <a:ext uri="{FF2B5EF4-FFF2-40B4-BE49-F238E27FC236}">
                <a16:creationId xmlns:a16="http://schemas.microsoft.com/office/drawing/2014/main" id="{4B268508-91B4-431B-84AA-409FF0EB2949}"/>
              </a:ext>
            </a:extLst>
          </p:cNvPr>
          <p:cNvPicPr>
            <a:picLocks/>
          </p:cNvPicPr>
          <p:nvPr/>
        </p:nvPicPr>
        <p:blipFill>
          <a:blip r:embed="rId5"/>
          <a:stretch>
            <a:fillRect/>
          </a:stretch>
        </p:blipFill>
        <p:spPr>
          <a:xfrm>
            <a:off x="5911174" y="2520233"/>
            <a:ext cx="2926080" cy="2926080"/>
          </a:xfrm>
          <a:prstGeom prst="rect">
            <a:avLst/>
          </a:prstGeom>
        </p:spPr>
      </p:pic>
    </p:spTree>
    <p:extLst>
      <p:ext uri="{BB962C8B-B14F-4D97-AF65-F5344CB8AC3E}">
        <p14:creationId xmlns:p14="http://schemas.microsoft.com/office/powerpoint/2010/main" val="1198855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 path is a set of [X Y] points as a N x 2 vector or array. These X Y rows denote the locations we are trying to follow which defines the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path type must have at least 2 rows so that a single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20298162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0762-E78C-4356-973A-8F5DBF2301F9}"/>
              </a:ext>
            </a:extLst>
          </p:cNvPr>
          <p:cNvSpPr>
            <a:spLocks noGrp="1"/>
          </p:cNvSpPr>
          <p:nvPr>
            <p:ph type="title"/>
          </p:nvPr>
        </p:nvSpPr>
        <p:spPr/>
        <p:txBody>
          <a:bodyPr>
            <a:noAutofit/>
          </a:bodyPr>
          <a:lstStyle/>
          <a:p>
            <a:r>
              <a:rPr lang="en-US" sz="3200" dirty="0"/>
              <a:t>One result of this process is that some areas of a nearby path may receive very poor sampling. Generally, portions of nearby paths that are parallel are sampled well, but perpendicular segments are not sampled at all.</a:t>
            </a:r>
          </a:p>
        </p:txBody>
      </p:sp>
      <p:pic>
        <p:nvPicPr>
          <p:cNvPr id="5" name="Picture 4">
            <a:extLst>
              <a:ext uri="{FF2B5EF4-FFF2-40B4-BE49-F238E27FC236}">
                <a16:creationId xmlns:a16="http://schemas.microsoft.com/office/drawing/2014/main" id="{25F751C1-73DF-4404-80EA-87C4DC2FB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8498" y="1690688"/>
            <a:ext cx="8321232" cy="5044698"/>
          </a:xfrm>
          <a:prstGeom prst="rect">
            <a:avLst/>
          </a:prstGeom>
        </p:spPr>
      </p:pic>
    </p:spTree>
    <p:extLst>
      <p:ext uri="{BB962C8B-B14F-4D97-AF65-F5344CB8AC3E}">
        <p14:creationId xmlns:p14="http://schemas.microsoft.com/office/powerpoint/2010/main" val="26963354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9BA0-A88E-437D-976C-F468191ADB65}"/>
              </a:ext>
            </a:extLst>
          </p:cNvPr>
          <p:cNvSpPr>
            <a:spLocks noGrp="1"/>
          </p:cNvSpPr>
          <p:nvPr>
            <p:ph type="title"/>
          </p:nvPr>
        </p:nvSpPr>
        <p:spPr/>
        <p:txBody>
          <a:bodyPr>
            <a:normAutofit fontScale="90000"/>
          </a:bodyPr>
          <a:lstStyle/>
          <a:p>
            <a:r>
              <a:rPr lang="en-US" dirty="0"/>
              <a:t>For orthogonal projection, the option of averaging at the vertex appears to give the best results (e.g. flags 3 and 4 in orthogonal projections)</a:t>
            </a:r>
          </a:p>
        </p:txBody>
      </p:sp>
      <p:pic>
        <p:nvPicPr>
          <p:cNvPr id="4" name="Picture 3">
            <a:extLst>
              <a:ext uri="{FF2B5EF4-FFF2-40B4-BE49-F238E27FC236}">
                <a16:creationId xmlns:a16="http://schemas.microsoft.com/office/drawing/2014/main" id="{13E4313F-89FF-4FD9-8BAB-C87F6851E2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5248" y="1690688"/>
            <a:ext cx="8970436" cy="5438274"/>
          </a:xfrm>
          <a:prstGeom prst="rect">
            <a:avLst/>
          </a:prstGeom>
        </p:spPr>
      </p:pic>
    </p:spTree>
    <p:extLst>
      <p:ext uri="{BB962C8B-B14F-4D97-AF65-F5344CB8AC3E}">
        <p14:creationId xmlns:p14="http://schemas.microsoft.com/office/powerpoint/2010/main" val="28812403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2AAC-00BD-491D-AE87-2D68FD185F6E}"/>
              </a:ext>
            </a:extLst>
          </p:cNvPr>
          <p:cNvSpPr>
            <a:spLocks noGrp="1"/>
          </p:cNvSpPr>
          <p:nvPr>
            <p:ph type="title"/>
          </p:nvPr>
        </p:nvSpPr>
        <p:spPr/>
        <p:txBody>
          <a:bodyPr>
            <a:normAutofit fontScale="90000"/>
          </a:bodyPr>
          <a:lstStyle/>
          <a:p>
            <a:r>
              <a:rPr lang="en-US" dirty="0"/>
              <a:t>Of the three methods, the orthogonal one is most robust and clear. It is demonstrated next.</a:t>
            </a:r>
          </a:p>
        </p:txBody>
      </p:sp>
    </p:spTree>
    <p:extLst>
      <p:ext uri="{BB962C8B-B14F-4D97-AF65-F5344CB8AC3E}">
        <p14:creationId xmlns:p14="http://schemas.microsoft.com/office/powerpoint/2010/main" val="39676262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7C29D59-05F8-44E7-90C7-CC6A5FA0F5C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2989" b="1201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8B98ED-A091-4934-888B-7C7196AEADF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Using cross-cutting for </a:t>
            </a:r>
            <a:br>
              <a:rPr lang="en-US" sz="6000" dirty="0">
                <a:solidFill>
                  <a:srgbClr val="FFFFFF"/>
                </a:solidFill>
              </a:rPr>
            </a:br>
            <a:r>
              <a:rPr lang="en-US" sz="6000" dirty="0">
                <a:solidFill>
                  <a:srgbClr val="FFFFFF"/>
                </a:solidFill>
              </a:rPr>
              <a:t>path averaging</a:t>
            </a:r>
          </a:p>
        </p:txBody>
      </p:sp>
    </p:spTree>
    <p:extLst>
      <p:ext uri="{BB962C8B-B14F-4D97-AF65-F5344CB8AC3E}">
        <p14:creationId xmlns:p14="http://schemas.microsoft.com/office/powerpoint/2010/main" val="1119869652"/>
      </p:ext>
    </p:extLst>
  </p:cSld>
  <p:clrMapOvr>
    <a:overrideClrMapping bg1="dk1" tx1="lt1" bg2="dk2" tx2="lt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3E7C-5251-4DD4-8F5D-32ADC45BB03F}"/>
              </a:ext>
            </a:extLst>
          </p:cNvPr>
          <p:cNvSpPr>
            <a:spLocks noGrp="1"/>
          </p:cNvSpPr>
          <p:nvPr>
            <p:ph type="title"/>
          </p:nvPr>
        </p:nvSpPr>
        <p:spPr/>
        <p:txBody>
          <a:bodyPr>
            <a:normAutofit fontScale="90000"/>
          </a:bodyPr>
          <a:lstStyle/>
          <a:p>
            <a:r>
              <a:rPr lang="en-US" dirty="0"/>
              <a:t>The particular advantage of the orthogonal projection is that every query “cuts” adjacent paths as one would expect. </a:t>
            </a:r>
          </a:p>
        </p:txBody>
      </p:sp>
      <p:pic>
        <p:nvPicPr>
          <p:cNvPr id="5" name="Picture 4">
            <a:extLst>
              <a:ext uri="{FF2B5EF4-FFF2-40B4-BE49-F238E27FC236}">
                <a16:creationId xmlns:a16="http://schemas.microsoft.com/office/drawing/2014/main" id="{9C7BE2F6-0D3E-40B8-BC54-59DA6EFBD0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5445" y="1527940"/>
            <a:ext cx="9070930" cy="5499198"/>
          </a:xfrm>
          <a:prstGeom prst="rect">
            <a:avLst/>
          </a:prstGeom>
        </p:spPr>
      </p:pic>
    </p:spTree>
    <p:extLst>
      <p:ext uri="{BB962C8B-B14F-4D97-AF65-F5344CB8AC3E}">
        <p14:creationId xmlns:p14="http://schemas.microsoft.com/office/powerpoint/2010/main" val="17193665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1C757-9D71-4491-93F0-C977172AE8E7}"/>
              </a:ext>
            </a:extLst>
          </p:cNvPr>
          <p:cNvSpPr>
            <a:spLocks noGrp="1"/>
          </p:cNvSpPr>
          <p:nvPr>
            <p:ph type="title"/>
          </p:nvPr>
        </p:nvSpPr>
        <p:spPr/>
        <p:txBody>
          <a:bodyPr/>
          <a:lstStyle/>
          <a:p>
            <a:r>
              <a:rPr lang="en-US" dirty="0"/>
              <a:t>There are several sub-functions required for orthogonal averaging</a:t>
            </a:r>
          </a:p>
        </p:txBody>
      </p:sp>
    </p:spTree>
    <p:extLst>
      <p:ext uri="{BB962C8B-B14F-4D97-AF65-F5344CB8AC3E}">
        <p14:creationId xmlns:p14="http://schemas.microsoft.com/office/powerpoint/2010/main" val="11734478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fcn_Path_findOrthoScatterFromTraversalToTraversals</a:t>
            </a:r>
            <a:br>
              <a:rPr lang="en-US" sz="2700" dirty="0">
                <a:solidFill>
                  <a:srgbClr val="00B050"/>
                </a:solidFill>
                <a:latin typeface="Courier New" panose="02070309020205020404" pitchFamily="49" charset="0"/>
                <a:cs typeface="Courier New" panose="02070309020205020404" pitchFamily="49" charset="0"/>
              </a:rPr>
            </a:br>
            <a:r>
              <a:rPr lang="en-US" dirty="0"/>
              <a:t>implements this cutting process at given stations</a:t>
            </a:r>
          </a:p>
        </p:txBody>
      </p:sp>
      <p:sp>
        <p:nvSpPr>
          <p:cNvPr id="3" name="Content Placeholder 2"/>
          <p:cNvSpPr>
            <a:spLocks noGrp="1"/>
          </p:cNvSpPr>
          <p:nvPr>
            <p:ph idx="1"/>
          </p:nvPr>
        </p:nvSpPr>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script_test_fcn_Path_findOrthoScatterFromTraversalToTraversals</a:t>
            </a:r>
            <a:r>
              <a:rPr lang="en-US" sz="2000" dirty="0">
                <a:solidFill>
                  <a:srgbClr val="00B050"/>
                </a:solidFill>
                <a:latin typeface="Courier New" panose="02070309020205020404" pitchFamily="49" charset="0"/>
                <a:cs typeface="Courier New" panose="02070309020205020404" pitchFamily="49" charset="0"/>
              </a:rPr>
              <a:t> </a:t>
            </a:r>
          </a:p>
          <a:p>
            <a:pPr marL="0" indent="0">
              <a:buNone/>
            </a:pPr>
            <a:r>
              <a:rPr lang="en-US" dirty="0"/>
              <a:t>for examples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532" y="2769590"/>
            <a:ext cx="4723080" cy="354231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3213" y="3124586"/>
            <a:ext cx="3517973" cy="263848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5758" y="2666065"/>
            <a:ext cx="4148716" cy="3111537"/>
          </a:xfrm>
          <a:prstGeom prst="rect">
            <a:avLst/>
          </a:prstGeom>
        </p:spPr>
      </p:pic>
    </p:spTree>
    <p:extLst>
      <p:ext uri="{BB962C8B-B14F-4D97-AF65-F5344CB8AC3E}">
        <p14:creationId xmlns:p14="http://schemas.microsoft.com/office/powerpoint/2010/main" val="46394691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allows one to average adjacent paths along each cut to produce an average path. </a:t>
            </a:r>
          </a:p>
        </p:txBody>
      </p:sp>
      <p:sp>
        <p:nvSpPr>
          <p:cNvPr id="3" name="Content Placeholder 2"/>
          <p:cNvSpPr>
            <a:spLocks noGrp="1"/>
          </p:cNvSpPr>
          <p:nvPr>
            <p:ph idx="1"/>
          </p:nvPr>
        </p:nvSpPr>
        <p:spPr/>
        <p:txBody>
          <a:bodyPr/>
          <a:lstStyle/>
          <a:p>
            <a:pPr marL="0" indent="0">
              <a:buNone/>
            </a:pPr>
            <a:r>
              <a:rPr lang="en-US" dirty="0"/>
              <a:t>This is implemented in </a:t>
            </a:r>
            <a:r>
              <a:rPr lang="en-US" sz="2400" dirty="0" err="1">
                <a:solidFill>
                  <a:srgbClr val="00B050"/>
                </a:solidFill>
                <a:latin typeface="Courier New" panose="02070309020205020404" pitchFamily="49" charset="0"/>
                <a:ea typeface="+mj-ea"/>
                <a:cs typeface="Courier New" panose="02070309020205020404" pitchFamily="49" charset="0"/>
              </a:rPr>
              <a:t>fcn_Path_findAverageTraversalViaOrthoProjection.m</a:t>
            </a:r>
            <a:endParaRPr lang="en-US" sz="2400" dirty="0">
              <a:solidFill>
                <a:srgbClr val="00B050"/>
              </a:solidFill>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12482119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007-B4DE-417F-A125-2FE0237AACD3}"/>
              </a:ext>
            </a:extLst>
          </p:cNvPr>
          <p:cNvSpPr>
            <a:spLocks noGrp="1"/>
          </p:cNvSpPr>
          <p:nvPr>
            <p:ph type="title"/>
          </p:nvPr>
        </p:nvSpPr>
        <p:spPr>
          <a:xfrm>
            <a:off x="852488" y="536575"/>
            <a:ext cx="9520238" cy="2192338"/>
          </a:xfrm>
        </p:spPr>
        <p:txBody>
          <a:bodyPr>
            <a:normAutofit fontScale="90000"/>
          </a:bodyPr>
          <a:lstStyle/>
          <a:p>
            <a:r>
              <a:rPr lang="en-US" dirty="0"/>
              <a:t>The process of averaging has to avoid averaging paths that are nearby but not adjacent in the s-coordinate. Otherwise, the average may bias toward the alternate paths and may even “wander” at the intersections.</a:t>
            </a:r>
          </a:p>
        </p:txBody>
      </p:sp>
      <p:pic>
        <p:nvPicPr>
          <p:cNvPr id="3" name="Picture 2">
            <a:extLst>
              <a:ext uri="{FF2B5EF4-FFF2-40B4-BE49-F238E27FC236}">
                <a16:creationId xmlns:a16="http://schemas.microsoft.com/office/drawing/2014/main" id="{DB9AC32B-C6B1-41D8-A4DD-7F211EC5FA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87932" y="3429000"/>
            <a:ext cx="4465510" cy="2707189"/>
          </a:xfrm>
          <a:prstGeom prst="rect">
            <a:avLst/>
          </a:prstGeom>
        </p:spPr>
      </p:pic>
      <p:sp>
        <p:nvSpPr>
          <p:cNvPr id="4" name="TextBox 3">
            <a:extLst>
              <a:ext uri="{FF2B5EF4-FFF2-40B4-BE49-F238E27FC236}">
                <a16:creationId xmlns:a16="http://schemas.microsoft.com/office/drawing/2014/main" id="{F2CD1D73-01AD-44D4-8CF5-A1240A9C36D2}"/>
              </a:ext>
            </a:extLst>
          </p:cNvPr>
          <p:cNvSpPr txBox="1"/>
          <p:nvPr/>
        </p:nvSpPr>
        <p:spPr>
          <a:xfrm>
            <a:off x="3855610" y="6378574"/>
            <a:ext cx="4009431" cy="369332"/>
          </a:xfrm>
          <a:prstGeom prst="rect">
            <a:avLst/>
          </a:prstGeom>
          <a:noFill/>
        </p:spPr>
        <p:txBody>
          <a:bodyPr wrap="none" rtlCol="0">
            <a:spAutoFit/>
          </a:bodyPr>
          <a:lstStyle/>
          <a:p>
            <a:r>
              <a:rPr lang="en-US" dirty="0" err="1"/>
              <a:t>script_test_fcn_Path_findAveragePath.m</a:t>
            </a:r>
            <a:endParaRPr lang="en-US" dirty="0"/>
          </a:p>
        </p:txBody>
      </p:sp>
      <p:pic>
        <p:nvPicPr>
          <p:cNvPr id="5" name="Picture 4">
            <a:extLst>
              <a:ext uri="{FF2B5EF4-FFF2-40B4-BE49-F238E27FC236}">
                <a16:creationId xmlns:a16="http://schemas.microsoft.com/office/drawing/2014/main" id="{11E40F22-E936-4AED-BA0A-5000D582B36A}"/>
              </a:ext>
            </a:extLst>
          </p:cNvPr>
          <p:cNvPicPr>
            <a:picLocks noChangeAspect="1"/>
          </p:cNvPicPr>
          <p:nvPr/>
        </p:nvPicPr>
        <p:blipFill>
          <a:blip r:embed="rId3"/>
          <a:stretch>
            <a:fillRect/>
          </a:stretch>
        </p:blipFill>
        <p:spPr>
          <a:xfrm>
            <a:off x="1193668" y="3204174"/>
            <a:ext cx="4009432" cy="3010888"/>
          </a:xfrm>
          <a:prstGeom prst="rect">
            <a:avLst/>
          </a:prstGeom>
        </p:spPr>
      </p:pic>
    </p:spTree>
    <p:extLst>
      <p:ext uri="{BB962C8B-B14F-4D97-AF65-F5344CB8AC3E}">
        <p14:creationId xmlns:p14="http://schemas.microsoft.com/office/powerpoint/2010/main" val="53981523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a:xfrm>
            <a:off x="160470" y="365125"/>
            <a:ext cx="11193330" cy="1325563"/>
          </a:xfrm>
        </p:spPr>
        <p:txBody>
          <a:bodyPr>
            <a:normAutofit fontScale="90000"/>
          </a:bodyPr>
          <a:lstStyle/>
          <a:p>
            <a:r>
              <a:rPr lang="en-US" dirty="0"/>
              <a:t>To force a query to include only a short part of a path, one can use: </a:t>
            </a:r>
            <a:r>
              <a:rPr lang="en-US" dirty="0" err="1"/>
              <a:t>fcn_Path_findPathSXYSegment.m</a:t>
            </a:r>
            <a:r>
              <a:rPr lang="en-US" dirty="0"/>
              <a:t> as mentioned earlier.</a:t>
            </a:r>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3271838" y="6346012"/>
            <a:ext cx="5874942" cy="369332"/>
          </a:xfrm>
          <a:prstGeom prst="rect">
            <a:avLst/>
          </a:prstGeom>
          <a:noFill/>
        </p:spPr>
        <p:txBody>
          <a:bodyPr wrap="none" rtlCol="0">
            <a:spAutoFit/>
          </a:bodyPr>
          <a:lstStyle/>
          <a:p>
            <a:r>
              <a:rPr lang="en-US" dirty="0"/>
              <a:t>See </a:t>
            </a:r>
            <a:r>
              <a:rPr lang="en-US" dirty="0" err="1"/>
              <a:t>script_test_fcn_Path_findPathSXYSegment</a:t>
            </a:r>
            <a:r>
              <a:rPr lang="en-US" dirty="0"/>
              <a:t> for this demo</a:t>
            </a:r>
          </a:p>
        </p:txBody>
      </p:sp>
    </p:spTree>
    <p:extLst>
      <p:ext uri="{BB962C8B-B14F-4D97-AF65-F5344CB8AC3E}">
        <p14:creationId xmlns:p14="http://schemas.microsoft.com/office/powerpoint/2010/main" val="90487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5A16-D919-44F8-912A-B61E821582BB}"/>
              </a:ext>
            </a:extLst>
          </p:cNvPr>
          <p:cNvSpPr>
            <a:spLocks noGrp="1"/>
          </p:cNvSpPr>
          <p:nvPr>
            <p:ph type="title"/>
          </p:nvPr>
        </p:nvSpPr>
        <p:spPr/>
        <p:txBody>
          <a:bodyPr/>
          <a:lstStyle/>
          <a:p>
            <a:r>
              <a:rPr lang="en-US" dirty="0"/>
              <a:t>What is a path segment?</a:t>
            </a:r>
          </a:p>
        </p:txBody>
      </p:sp>
      <p:grpSp>
        <p:nvGrpSpPr>
          <p:cNvPr id="3" name="Group 2">
            <a:extLst>
              <a:ext uri="{FF2B5EF4-FFF2-40B4-BE49-F238E27FC236}">
                <a16:creationId xmlns:a16="http://schemas.microsoft.com/office/drawing/2014/main" id="{2F4D897D-7428-0ED3-A837-12E3F30ED358}"/>
              </a:ext>
            </a:extLst>
          </p:cNvPr>
          <p:cNvGrpSpPr/>
          <p:nvPr/>
        </p:nvGrpSpPr>
        <p:grpSpPr>
          <a:xfrm>
            <a:off x="2205872" y="2273231"/>
            <a:ext cx="8526898" cy="2722975"/>
            <a:chOff x="2205872" y="2273231"/>
            <a:chExt cx="8526898" cy="2722975"/>
          </a:xfrm>
        </p:grpSpPr>
        <p:cxnSp>
          <p:nvCxnSpPr>
            <p:cNvPr id="5" name="Straight Connector 4">
              <a:extLst>
                <a:ext uri="{FF2B5EF4-FFF2-40B4-BE49-F238E27FC236}">
                  <a16:creationId xmlns:a16="http://schemas.microsoft.com/office/drawing/2014/main" id="{31D42199-10BA-47B1-891A-47FA765DB297}"/>
                </a:ext>
              </a:extLst>
            </p:cNvPr>
            <p:cNvCxnSpPr/>
            <p:nvPr/>
          </p:nvCxnSpPr>
          <p:spPr>
            <a:xfrm flipV="1">
              <a:off x="2205872" y="2818614"/>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4869B-F541-42DE-BACD-B29D3ED048DF}"/>
                </a:ext>
              </a:extLst>
            </p:cNvPr>
            <p:cNvCxnSpPr/>
            <p:nvPr/>
          </p:nvCxnSpPr>
          <p:spPr>
            <a:xfrm>
              <a:off x="3469064" y="279976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9B3B24-AE91-49AD-86D2-AE17CFA77880}"/>
                </a:ext>
              </a:extLst>
            </p:cNvPr>
            <p:cNvCxnSpPr/>
            <p:nvPr/>
          </p:nvCxnSpPr>
          <p:spPr>
            <a:xfrm>
              <a:off x="5363852" y="4986779"/>
              <a:ext cx="1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690F3C-BFDA-4B43-B405-5BA8C070E542}"/>
                </a:ext>
              </a:extLst>
            </p:cNvPr>
            <p:cNvCxnSpPr/>
            <p:nvPr/>
          </p:nvCxnSpPr>
          <p:spPr>
            <a:xfrm flipV="1">
              <a:off x="6721311" y="3667027"/>
              <a:ext cx="867266" cy="1329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041E591-82FF-4F55-A9D9-FA2AA2DEEFF0}"/>
                </a:ext>
              </a:extLst>
            </p:cNvPr>
            <p:cNvCxnSpPr/>
            <p:nvPr/>
          </p:nvCxnSpPr>
          <p:spPr>
            <a:xfrm flipH="1">
              <a:off x="4524866" y="2988297"/>
              <a:ext cx="838986" cy="791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9B2373-3A93-45C2-9947-5A89BF9E33EE}"/>
                </a:ext>
              </a:extLst>
            </p:cNvPr>
            <p:cNvSpPr txBox="1"/>
            <p:nvPr/>
          </p:nvSpPr>
          <p:spPr>
            <a:xfrm>
              <a:off x="5612130" y="2273231"/>
              <a:ext cx="5120640" cy="923330"/>
            </a:xfrm>
            <a:prstGeom prst="rect">
              <a:avLst/>
            </a:prstGeom>
            <a:noFill/>
          </p:spPr>
          <p:txBody>
            <a:bodyPr wrap="square" rtlCol="0">
              <a:spAutoFit/>
            </a:bodyPr>
            <a:lstStyle/>
            <a:p>
              <a:r>
                <a:rPr lang="en-US" dirty="0"/>
                <a:t>One connection between vertices is called a “path segment”, and a path must have at least ONE segment</a:t>
              </a:r>
            </a:p>
          </p:txBody>
        </p:sp>
      </p:grpSp>
    </p:spTree>
    <p:extLst>
      <p:ext uri="{BB962C8B-B14F-4D97-AF65-F5344CB8AC3E}">
        <p14:creationId xmlns:p14="http://schemas.microsoft.com/office/powerpoint/2010/main" val="22943730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comparison of the averaging methods shown here reveals that orthogonal projection cross-sections appear to work the best</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90300" y="2311437"/>
            <a:ext cx="5334000" cy="4000500"/>
          </a:xfrm>
          <a:prstGeom prst="rect">
            <a:avLst/>
          </a:prstGeom>
        </p:spPr>
      </p:pic>
      <p:sp>
        <p:nvSpPr>
          <p:cNvPr id="4" name="TextBox 3"/>
          <p:cNvSpPr txBox="1"/>
          <p:nvPr/>
        </p:nvSpPr>
        <p:spPr>
          <a:xfrm>
            <a:off x="1168106" y="6443084"/>
            <a:ext cx="4461478" cy="369332"/>
          </a:xfrm>
          <a:prstGeom prst="rect">
            <a:avLst/>
          </a:prstGeom>
          <a:noFill/>
        </p:spPr>
        <p:txBody>
          <a:bodyPr wrap="none" rtlCol="0">
            <a:spAutoFit/>
          </a:bodyPr>
          <a:lstStyle/>
          <a:p>
            <a:r>
              <a:rPr lang="en-US" dirty="0"/>
              <a:t>See: </a:t>
            </a:r>
            <a:r>
              <a:rPr lang="en-US" dirty="0" err="1"/>
              <a:t>script_test_fcn_Path_findAveragePath.m</a:t>
            </a:r>
            <a:endParaRPr lang="en-US" dirty="0"/>
          </a:p>
        </p:txBody>
      </p:sp>
    </p:spTree>
    <p:extLst>
      <p:ext uri="{BB962C8B-B14F-4D97-AF65-F5344CB8AC3E}">
        <p14:creationId xmlns:p14="http://schemas.microsoft.com/office/powerpoint/2010/main" val="270083230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01" y="909536"/>
            <a:ext cx="10515600" cy="1325563"/>
          </a:xfrm>
        </p:spPr>
        <p:txBody>
          <a:bodyPr>
            <a:normAutofit fontScale="90000"/>
          </a:bodyPr>
          <a:lstStyle/>
          <a:p>
            <a:r>
              <a:rPr lang="en-US" dirty="0"/>
              <a:t>Note that the orthogonal averaging function has the additional outputs of distance and XY hit points of the nearby paths, which allow statistics, detailed point analysis, and advanced plotting.</a:t>
            </a:r>
          </a:p>
        </p:txBody>
      </p:sp>
      <p:sp>
        <p:nvSpPr>
          <p:cNvPr id="4" name="Rectangle 3"/>
          <p:cNvSpPr/>
          <p:nvPr/>
        </p:nvSpPr>
        <p:spPr>
          <a:xfrm>
            <a:off x="1053867" y="6267668"/>
            <a:ext cx="5836854" cy="369332"/>
          </a:xfrm>
          <a:prstGeom prst="rect">
            <a:avLst/>
          </a:prstGeom>
        </p:spPr>
        <p:txBody>
          <a:bodyPr wrap="none">
            <a:spAutoFit/>
          </a:bodyPr>
          <a:lstStyle/>
          <a:p>
            <a:r>
              <a:rPr lang="en-US" dirty="0">
                <a:solidFill>
                  <a:srgbClr val="228B22"/>
                </a:solidFill>
                <a:latin typeface="Courier New" panose="02070309020205020404" pitchFamily="49" charset="0"/>
              </a:rPr>
              <a:t>See: </a:t>
            </a:r>
            <a:r>
              <a:rPr lang="en-US" dirty="0" err="1">
                <a:solidFill>
                  <a:srgbClr val="228B22"/>
                </a:solidFill>
                <a:latin typeface="Courier New" panose="02070309020205020404" pitchFamily="49" charset="0"/>
              </a:rPr>
              <a:t>script_test_fcn_Path_findAveragePath</a:t>
            </a:r>
            <a:endParaRPr lang="en-US"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1161" y="2695629"/>
            <a:ext cx="6880174" cy="3448687"/>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721" y="2695629"/>
            <a:ext cx="4550417" cy="3412813"/>
          </a:xfrm>
          <a:prstGeom prst="rect">
            <a:avLst/>
          </a:prstGeom>
        </p:spPr>
      </p:pic>
    </p:spTree>
    <p:extLst>
      <p:ext uri="{BB962C8B-B14F-4D97-AF65-F5344CB8AC3E}">
        <p14:creationId xmlns:p14="http://schemas.microsoft.com/office/powerpoint/2010/main" val="349121439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7425-A599-44FE-B516-1CBF38D29445}"/>
              </a:ext>
            </a:extLst>
          </p:cNvPr>
          <p:cNvSpPr>
            <a:spLocks noGrp="1"/>
          </p:cNvSpPr>
          <p:nvPr>
            <p:ph type="title"/>
          </p:nvPr>
        </p:nvSpPr>
        <p:spPr>
          <a:xfrm>
            <a:off x="447261" y="1249709"/>
            <a:ext cx="11297478" cy="1325563"/>
          </a:xfrm>
        </p:spPr>
        <p:txBody>
          <a:bodyPr>
            <a:normAutofit fontScale="90000"/>
          </a:bodyPr>
          <a:lstStyle/>
          <a:p>
            <a:r>
              <a:rPr lang="en-US" dirty="0"/>
              <a:t>When doing the average, the starting traversal for the average is important as this “seeds” the search. The user can specify this </a:t>
            </a:r>
            <a:r>
              <a:rPr lang="en-US" dirty="0" err="1"/>
              <a:t>reference_traversal</a:t>
            </a:r>
            <a:r>
              <a:rPr lang="en-US" dirty="0"/>
              <a:t> as an input. If nothing is specified, the longest input traversal is used.</a:t>
            </a:r>
          </a:p>
        </p:txBody>
      </p:sp>
      <p:sp>
        <p:nvSpPr>
          <p:cNvPr id="3" name="TextBox 2">
            <a:extLst>
              <a:ext uri="{FF2B5EF4-FFF2-40B4-BE49-F238E27FC236}">
                <a16:creationId xmlns:a16="http://schemas.microsoft.com/office/drawing/2014/main" id="{5B5C566F-4BBF-4AC8-AB59-5EC5E7F53D86}"/>
              </a:ext>
            </a:extLst>
          </p:cNvPr>
          <p:cNvSpPr txBox="1"/>
          <p:nvPr/>
        </p:nvSpPr>
        <p:spPr>
          <a:xfrm>
            <a:off x="765313" y="6085370"/>
            <a:ext cx="1465016" cy="369332"/>
          </a:xfrm>
          <a:prstGeom prst="rect">
            <a:avLst/>
          </a:prstGeom>
          <a:noFill/>
        </p:spPr>
        <p:txBody>
          <a:bodyPr wrap="none" rtlCol="0">
            <a:spAutoFit/>
          </a:bodyPr>
          <a:lstStyle/>
          <a:p>
            <a:r>
              <a:rPr lang="en-US" dirty="0"/>
              <a:t>Reference = 1</a:t>
            </a:r>
          </a:p>
        </p:txBody>
      </p:sp>
      <p:sp>
        <p:nvSpPr>
          <p:cNvPr id="4" name="TextBox 3">
            <a:extLst>
              <a:ext uri="{FF2B5EF4-FFF2-40B4-BE49-F238E27FC236}">
                <a16:creationId xmlns:a16="http://schemas.microsoft.com/office/drawing/2014/main" id="{D8A0387D-89CD-409C-A8D2-CA3AB98E4770}"/>
              </a:ext>
            </a:extLst>
          </p:cNvPr>
          <p:cNvSpPr txBox="1"/>
          <p:nvPr/>
        </p:nvSpPr>
        <p:spPr>
          <a:xfrm>
            <a:off x="3639474" y="6085370"/>
            <a:ext cx="1465016" cy="369332"/>
          </a:xfrm>
          <a:prstGeom prst="rect">
            <a:avLst/>
          </a:prstGeom>
          <a:noFill/>
        </p:spPr>
        <p:txBody>
          <a:bodyPr wrap="none" rtlCol="0">
            <a:spAutoFit/>
          </a:bodyPr>
          <a:lstStyle/>
          <a:p>
            <a:r>
              <a:rPr lang="en-US" dirty="0"/>
              <a:t>Reference = 2</a:t>
            </a:r>
          </a:p>
        </p:txBody>
      </p:sp>
      <p:sp>
        <p:nvSpPr>
          <p:cNvPr id="5" name="TextBox 4">
            <a:extLst>
              <a:ext uri="{FF2B5EF4-FFF2-40B4-BE49-F238E27FC236}">
                <a16:creationId xmlns:a16="http://schemas.microsoft.com/office/drawing/2014/main" id="{6AE9E382-BE91-4BCF-A2D2-4A0FB06F7A7D}"/>
              </a:ext>
            </a:extLst>
          </p:cNvPr>
          <p:cNvSpPr txBox="1"/>
          <p:nvPr/>
        </p:nvSpPr>
        <p:spPr>
          <a:xfrm>
            <a:off x="6513635" y="6085370"/>
            <a:ext cx="1465016" cy="369332"/>
          </a:xfrm>
          <a:prstGeom prst="rect">
            <a:avLst/>
          </a:prstGeom>
          <a:noFill/>
        </p:spPr>
        <p:txBody>
          <a:bodyPr wrap="none" rtlCol="0">
            <a:spAutoFit/>
          </a:bodyPr>
          <a:lstStyle/>
          <a:p>
            <a:r>
              <a:rPr lang="en-US" dirty="0"/>
              <a:t>Reference = 3</a:t>
            </a:r>
          </a:p>
        </p:txBody>
      </p:sp>
      <p:sp>
        <p:nvSpPr>
          <p:cNvPr id="6" name="TextBox 5">
            <a:extLst>
              <a:ext uri="{FF2B5EF4-FFF2-40B4-BE49-F238E27FC236}">
                <a16:creationId xmlns:a16="http://schemas.microsoft.com/office/drawing/2014/main" id="{F66452D3-F872-4A07-BAED-7573E5702D94}"/>
              </a:ext>
            </a:extLst>
          </p:cNvPr>
          <p:cNvSpPr txBox="1"/>
          <p:nvPr/>
        </p:nvSpPr>
        <p:spPr>
          <a:xfrm>
            <a:off x="9387796" y="6085370"/>
            <a:ext cx="2038891" cy="369332"/>
          </a:xfrm>
          <a:prstGeom prst="rect">
            <a:avLst/>
          </a:prstGeom>
          <a:noFill/>
        </p:spPr>
        <p:txBody>
          <a:bodyPr wrap="none" rtlCol="0">
            <a:spAutoFit/>
          </a:bodyPr>
          <a:lstStyle/>
          <a:p>
            <a:r>
              <a:rPr lang="en-US" dirty="0"/>
              <a:t>Reference = (dumb)</a:t>
            </a:r>
          </a:p>
        </p:txBody>
      </p:sp>
      <p:pic>
        <p:nvPicPr>
          <p:cNvPr id="8" name="Picture 7">
            <a:extLst>
              <a:ext uri="{FF2B5EF4-FFF2-40B4-BE49-F238E27FC236}">
                <a16:creationId xmlns:a16="http://schemas.microsoft.com/office/drawing/2014/main" id="{9BE805DB-1FB8-4E47-ABDD-A4E5BD048341}"/>
              </a:ext>
            </a:extLst>
          </p:cNvPr>
          <p:cNvPicPr>
            <a:picLocks noChangeAspect="1"/>
          </p:cNvPicPr>
          <p:nvPr/>
        </p:nvPicPr>
        <p:blipFill>
          <a:blip r:embed="rId2"/>
          <a:stretch>
            <a:fillRect/>
          </a:stretch>
        </p:blipFill>
        <p:spPr>
          <a:xfrm>
            <a:off x="0" y="3799370"/>
            <a:ext cx="3048000" cy="2286000"/>
          </a:xfrm>
          <a:prstGeom prst="rect">
            <a:avLst/>
          </a:prstGeom>
        </p:spPr>
      </p:pic>
      <p:pic>
        <p:nvPicPr>
          <p:cNvPr id="10" name="Picture 9">
            <a:extLst>
              <a:ext uri="{FF2B5EF4-FFF2-40B4-BE49-F238E27FC236}">
                <a16:creationId xmlns:a16="http://schemas.microsoft.com/office/drawing/2014/main" id="{47A036A6-C2F6-442D-8DE5-B3EBE443028C}"/>
              </a:ext>
            </a:extLst>
          </p:cNvPr>
          <p:cNvPicPr>
            <a:picLocks noChangeAspect="1"/>
          </p:cNvPicPr>
          <p:nvPr/>
        </p:nvPicPr>
        <p:blipFill>
          <a:blip r:embed="rId3"/>
          <a:stretch>
            <a:fillRect/>
          </a:stretch>
        </p:blipFill>
        <p:spPr>
          <a:xfrm>
            <a:off x="3048000" y="3799370"/>
            <a:ext cx="3048000" cy="2286000"/>
          </a:xfrm>
          <a:prstGeom prst="rect">
            <a:avLst/>
          </a:prstGeom>
        </p:spPr>
      </p:pic>
      <p:pic>
        <p:nvPicPr>
          <p:cNvPr id="12" name="Picture 11">
            <a:extLst>
              <a:ext uri="{FF2B5EF4-FFF2-40B4-BE49-F238E27FC236}">
                <a16:creationId xmlns:a16="http://schemas.microsoft.com/office/drawing/2014/main" id="{4B890208-6095-4845-907D-24245B3245A2}"/>
              </a:ext>
            </a:extLst>
          </p:cNvPr>
          <p:cNvPicPr>
            <a:picLocks noChangeAspect="1"/>
          </p:cNvPicPr>
          <p:nvPr/>
        </p:nvPicPr>
        <p:blipFill>
          <a:blip r:embed="rId4"/>
          <a:stretch>
            <a:fillRect/>
          </a:stretch>
        </p:blipFill>
        <p:spPr>
          <a:xfrm>
            <a:off x="6096000" y="3799370"/>
            <a:ext cx="3048000" cy="2286000"/>
          </a:xfrm>
          <a:prstGeom prst="rect">
            <a:avLst/>
          </a:prstGeom>
        </p:spPr>
      </p:pic>
      <p:pic>
        <p:nvPicPr>
          <p:cNvPr id="14" name="Picture 13">
            <a:extLst>
              <a:ext uri="{FF2B5EF4-FFF2-40B4-BE49-F238E27FC236}">
                <a16:creationId xmlns:a16="http://schemas.microsoft.com/office/drawing/2014/main" id="{D450F955-773F-433F-AC85-E5AF5413BC5D}"/>
              </a:ext>
            </a:extLst>
          </p:cNvPr>
          <p:cNvPicPr>
            <a:picLocks noChangeAspect="1"/>
          </p:cNvPicPr>
          <p:nvPr/>
        </p:nvPicPr>
        <p:blipFill>
          <a:blip r:embed="rId5"/>
          <a:stretch>
            <a:fillRect/>
          </a:stretch>
        </p:blipFill>
        <p:spPr>
          <a:xfrm>
            <a:off x="9144000" y="3799370"/>
            <a:ext cx="3048000" cy="2286000"/>
          </a:xfrm>
          <a:prstGeom prst="rect">
            <a:avLst/>
          </a:prstGeom>
        </p:spPr>
      </p:pic>
    </p:spTree>
    <p:extLst>
      <p:ext uri="{BB962C8B-B14F-4D97-AF65-F5344CB8AC3E}">
        <p14:creationId xmlns:p14="http://schemas.microsoft.com/office/powerpoint/2010/main" val="36956432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7425-A599-44FE-B516-1CBF38D29445}"/>
              </a:ext>
            </a:extLst>
          </p:cNvPr>
          <p:cNvSpPr>
            <a:spLocks noGrp="1"/>
          </p:cNvSpPr>
          <p:nvPr>
            <p:ph type="title"/>
          </p:nvPr>
        </p:nvSpPr>
        <p:spPr>
          <a:xfrm>
            <a:off x="400879" y="772630"/>
            <a:ext cx="10515600" cy="1325563"/>
          </a:xfrm>
        </p:spPr>
        <p:txBody>
          <a:bodyPr>
            <a:normAutofit fontScale="90000"/>
          </a:bodyPr>
          <a:lstStyle/>
          <a:p>
            <a:r>
              <a:rPr lang="en-US" dirty="0"/>
              <a:t>Because orthogonal averaging uses iterations, the function allows the user to specify the number of iterations to try (default is 40, which is usually too much)</a:t>
            </a:r>
          </a:p>
        </p:txBody>
      </p:sp>
      <p:sp>
        <p:nvSpPr>
          <p:cNvPr id="3" name="TextBox 2">
            <a:extLst>
              <a:ext uri="{FF2B5EF4-FFF2-40B4-BE49-F238E27FC236}">
                <a16:creationId xmlns:a16="http://schemas.microsoft.com/office/drawing/2014/main" id="{5B5C566F-4BBF-4AC8-AB59-5EC5E7F53D86}"/>
              </a:ext>
            </a:extLst>
          </p:cNvPr>
          <p:cNvSpPr txBox="1"/>
          <p:nvPr/>
        </p:nvSpPr>
        <p:spPr>
          <a:xfrm>
            <a:off x="765313" y="6122504"/>
            <a:ext cx="671979" cy="369332"/>
          </a:xfrm>
          <a:prstGeom prst="rect">
            <a:avLst/>
          </a:prstGeom>
          <a:noFill/>
        </p:spPr>
        <p:txBody>
          <a:bodyPr wrap="none" rtlCol="0">
            <a:spAutoFit/>
          </a:bodyPr>
          <a:lstStyle/>
          <a:p>
            <a:r>
              <a:rPr lang="en-US" dirty="0"/>
              <a:t>N = 1</a:t>
            </a:r>
          </a:p>
        </p:txBody>
      </p:sp>
      <p:sp>
        <p:nvSpPr>
          <p:cNvPr id="4" name="TextBox 3">
            <a:extLst>
              <a:ext uri="{FF2B5EF4-FFF2-40B4-BE49-F238E27FC236}">
                <a16:creationId xmlns:a16="http://schemas.microsoft.com/office/drawing/2014/main" id="{D8A0387D-89CD-409C-A8D2-CA3AB98E4770}"/>
              </a:ext>
            </a:extLst>
          </p:cNvPr>
          <p:cNvSpPr txBox="1"/>
          <p:nvPr/>
        </p:nvSpPr>
        <p:spPr>
          <a:xfrm>
            <a:off x="3120887" y="6085370"/>
            <a:ext cx="671979" cy="369332"/>
          </a:xfrm>
          <a:prstGeom prst="rect">
            <a:avLst/>
          </a:prstGeom>
          <a:noFill/>
        </p:spPr>
        <p:txBody>
          <a:bodyPr wrap="none" rtlCol="0">
            <a:spAutoFit/>
          </a:bodyPr>
          <a:lstStyle/>
          <a:p>
            <a:r>
              <a:rPr lang="en-US" dirty="0"/>
              <a:t>N = 3</a:t>
            </a:r>
          </a:p>
        </p:txBody>
      </p:sp>
      <p:sp>
        <p:nvSpPr>
          <p:cNvPr id="5" name="TextBox 4">
            <a:extLst>
              <a:ext uri="{FF2B5EF4-FFF2-40B4-BE49-F238E27FC236}">
                <a16:creationId xmlns:a16="http://schemas.microsoft.com/office/drawing/2014/main" id="{6AE9E382-BE91-4BCF-A2D2-4A0FB06F7A7D}"/>
              </a:ext>
            </a:extLst>
          </p:cNvPr>
          <p:cNvSpPr txBox="1"/>
          <p:nvPr/>
        </p:nvSpPr>
        <p:spPr>
          <a:xfrm>
            <a:off x="6728791" y="6135065"/>
            <a:ext cx="788999" cy="369332"/>
          </a:xfrm>
          <a:prstGeom prst="rect">
            <a:avLst/>
          </a:prstGeom>
          <a:noFill/>
        </p:spPr>
        <p:txBody>
          <a:bodyPr wrap="none" rtlCol="0">
            <a:spAutoFit/>
          </a:bodyPr>
          <a:lstStyle/>
          <a:p>
            <a:r>
              <a:rPr lang="en-US" dirty="0"/>
              <a:t>N = 10</a:t>
            </a:r>
          </a:p>
        </p:txBody>
      </p:sp>
      <p:sp>
        <p:nvSpPr>
          <p:cNvPr id="6" name="TextBox 5">
            <a:extLst>
              <a:ext uri="{FF2B5EF4-FFF2-40B4-BE49-F238E27FC236}">
                <a16:creationId xmlns:a16="http://schemas.microsoft.com/office/drawing/2014/main" id="{F66452D3-F872-4A07-BAED-7573E5702D94}"/>
              </a:ext>
            </a:extLst>
          </p:cNvPr>
          <p:cNvSpPr txBox="1"/>
          <p:nvPr/>
        </p:nvSpPr>
        <p:spPr>
          <a:xfrm>
            <a:off x="10724321" y="6122504"/>
            <a:ext cx="788999" cy="369332"/>
          </a:xfrm>
          <a:prstGeom prst="rect">
            <a:avLst/>
          </a:prstGeom>
          <a:noFill/>
        </p:spPr>
        <p:txBody>
          <a:bodyPr wrap="none" rtlCol="0">
            <a:spAutoFit/>
          </a:bodyPr>
          <a:lstStyle/>
          <a:p>
            <a:r>
              <a:rPr lang="en-US" dirty="0"/>
              <a:t>N = 40</a:t>
            </a:r>
          </a:p>
        </p:txBody>
      </p:sp>
      <p:pic>
        <p:nvPicPr>
          <p:cNvPr id="10" name="Picture 9">
            <a:extLst>
              <a:ext uri="{FF2B5EF4-FFF2-40B4-BE49-F238E27FC236}">
                <a16:creationId xmlns:a16="http://schemas.microsoft.com/office/drawing/2014/main" id="{198C9E3C-E7D9-4B10-9FD3-339B4F880149}"/>
              </a:ext>
            </a:extLst>
          </p:cNvPr>
          <p:cNvPicPr>
            <a:picLocks noChangeAspect="1"/>
          </p:cNvPicPr>
          <p:nvPr/>
        </p:nvPicPr>
        <p:blipFill>
          <a:blip r:embed="rId2"/>
          <a:stretch>
            <a:fillRect/>
          </a:stretch>
        </p:blipFill>
        <p:spPr>
          <a:xfrm>
            <a:off x="9144000" y="3849065"/>
            <a:ext cx="3048000" cy="2286000"/>
          </a:xfrm>
          <a:prstGeom prst="rect">
            <a:avLst/>
          </a:prstGeom>
        </p:spPr>
      </p:pic>
      <p:pic>
        <p:nvPicPr>
          <p:cNvPr id="12" name="Picture 11">
            <a:extLst>
              <a:ext uri="{FF2B5EF4-FFF2-40B4-BE49-F238E27FC236}">
                <a16:creationId xmlns:a16="http://schemas.microsoft.com/office/drawing/2014/main" id="{13A7E545-3713-4DA8-9569-31C22B1782CB}"/>
              </a:ext>
            </a:extLst>
          </p:cNvPr>
          <p:cNvPicPr>
            <a:picLocks noChangeAspect="1"/>
          </p:cNvPicPr>
          <p:nvPr/>
        </p:nvPicPr>
        <p:blipFill>
          <a:blip r:embed="rId3"/>
          <a:stretch>
            <a:fillRect/>
          </a:stretch>
        </p:blipFill>
        <p:spPr>
          <a:xfrm>
            <a:off x="3048000" y="3849065"/>
            <a:ext cx="3048000" cy="2286000"/>
          </a:xfrm>
          <a:prstGeom prst="rect">
            <a:avLst/>
          </a:prstGeom>
        </p:spPr>
      </p:pic>
      <p:pic>
        <p:nvPicPr>
          <p:cNvPr id="14" name="Picture 13">
            <a:extLst>
              <a:ext uri="{FF2B5EF4-FFF2-40B4-BE49-F238E27FC236}">
                <a16:creationId xmlns:a16="http://schemas.microsoft.com/office/drawing/2014/main" id="{2F33A01D-7C0B-4C78-B56A-8BEA9C9DB2D0}"/>
              </a:ext>
            </a:extLst>
          </p:cNvPr>
          <p:cNvPicPr>
            <a:picLocks noChangeAspect="1"/>
          </p:cNvPicPr>
          <p:nvPr/>
        </p:nvPicPr>
        <p:blipFill>
          <a:blip r:embed="rId4"/>
          <a:stretch>
            <a:fillRect/>
          </a:stretch>
        </p:blipFill>
        <p:spPr>
          <a:xfrm>
            <a:off x="6096000" y="3849065"/>
            <a:ext cx="3048000" cy="2286000"/>
          </a:xfrm>
          <a:prstGeom prst="rect">
            <a:avLst/>
          </a:prstGeom>
        </p:spPr>
      </p:pic>
      <p:pic>
        <p:nvPicPr>
          <p:cNvPr id="16" name="Picture 15">
            <a:extLst>
              <a:ext uri="{FF2B5EF4-FFF2-40B4-BE49-F238E27FC236}">
                <a16:creationId xmlns:a16="http://schemas.microsoft.com/office/drawing/2014/main" id="{DE5864E6-5128-4A4B-BB28-4FA87E52189E}"/>
              </a:ext>
            </a:extLst>
          </p:cNvPr>
          <p:cNvPicPr>
            <a:picLocks noChangeAspect="1"/>
          </p:cNvPicPr>
          <p:nvPr/>
        </p:nvPicPr>
        <p:blipFill>
          <a:blip r:embed="rId5"/>
          <a:stretch>
            <a:fillRect/>
          </a:stretch>
        </p:blipFill>
        <p:spPr>
          <a:xfrm>
            <a:off x="0" y="3849065"/>
            <a:ext cx="3048000" cy="2286000"/>
          </a:xfrm>
          <a:prstGeom prst="rect">
            <a:avLst/>
          </a:prstGeom>
        </p:spPr>
      </p:pic>
    </p:spTree>
    <p:extLst>
      <p:ext uri="{BB962C8B-B14F-4D97-AF65-F5344CB8AC3E}">
        <p14:creationId xmlns:p14="http://schemas.microsoft.com/office/powerpoint/2010/main" val="123569693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0AF3-111D-4B32-BC05-95DAD462291D}"/>
              </a:ext>
            </a:extLst>
          </p:cNvPr>
          <p:cNvSpPr>
            <a:spLocks noGrp="1"/>
          </p:cNvSpPr>
          <p:nvPr>
            <p:ph type="title"/>
          </p:nvPr>
        </p:nvSpPr>
        <p:spPr/>
        <p:txBody>
          <a:bodyPr>
            <a:normAutofit fontScale="90000"/>
          </a:bodyPr>
          <a:lstStyle/>
          <a:p>
            <a:r>
              <a:rPr lang="en-US" dirty="0"/>
              <a:t>By turning on the debug flag within the function, one can see the iteration results </a:t>
            </a:r>
            <a:br>
              <a:rPr lang="en-US" dirty="0"/>
            </a:br>
            <a:r>
              <a:rPr lang="en-US" dirty="0"/>
              <a:t>(shown here for N=40)</a:t>
            </a:r>
          </a:p>
        </p:txBody>
      </p:sp>
      <p:pic>
        <p:nvPicPr>
          <p:cNvPr id="4" name="Picture 3">
            <a:extLst>
              <a:ext uri="{FF2B5EF4-FFF2-40B4-BE49-F238E27FC236}">
                <a16:creationId xmlns:a16="http://schemas.microsoft.com/office/drawing/2014/main" id="{90FA6E53-C91B-4202-8E97-86D7CD2178E6}"/>
              </a:ext>
            </a:extLst>
          </p:cNvPr>
          <p:cNvPicPr>
            <a:picLocks noChangeAspect="1"/>
          </p:cNvPicPr>
          <p:nvPr/>
        </p:nvPicPr>
        <p:blipFill>
          <a:blip r:embed="rId2"/>
          <a:stretch>
            <a:fillRect/>
          </a:stretch>
        </p:blipFill>
        <p:spPr>
          <a:xfrm>
            <a:off x="8871435" y="825950"/>
            <a:ext cx="2305968" cy="1729476"/>
          </a:xfrm>
          <a:prstGeom prst="rect">
            <a:avLst/>
          </a:prstGeom>
        </p:spPr>
      </p:pic>
      <p:pic>
        <p:nvPicPr>
          <p:cNvPr id="8" name="Picture 7">
            <a:extLst>
              <a:ext uri="{FF2B5EF4-FFF2-40B4-BE49-F238E27FC236}">
                <a16:creationId xmlns:a16="http://schemas.microsoft.com/office/drawing/2014/main" id="{D88FF1FA-9F1E-4566-8D62-174C273FDA98}"/>
              </a:ext>
            </a:extLst>
          </p:cNvPr>
          <p:cNvPicPr>
            <a:picLocks noChangeAspect="1"/>
          </p:cNvPicPr>
          <p:nvPr/>
        </p:nvPicPr>
        <p:blipFill>
          <a:blip r:embed="rId3"/>
          <a:stretch>
            <a:fillRect/>
          </a:stretch>
        </p:blipFill>
        <p:spPr>
          <a:xfrm>
            <a:off x="8060725" y="2749767"/>
            <a:ext cx="3927389" cy="2945542"/>
          </a:xfrm>
          <a:prstGeom prst="rect">
            <a:avLst/>
          </a:prstGeom>
        </p:spPr>
      </p:pic>
      <p:pic>
        <p:nvPicPr>
          <p:cNvPr id="10" name="Picture 9">
            <a:extLst>
              <a:ext uri="{FF2B5EF4-FFF2-40B4-BE49-F238E27FC236}">
                <a16:creationId xmlns:a16="http://schemas.microsoft.com/office/drawing/2014/main" id="{9B5B1667-4485-4AF9-B37E-344082616DF3}"/>
              </a:ext>
            </a:extLst>
          </p:cNvPr>
          <p:cNvPicPr>
            <a:picLocks noChangeAspect="1"/>
          </p:cNvPicPr>
          <p:nvPr/>
        </p:nvPicPr>
        <p:blipFill>
          <a:blip r:embed="rId4"/>
          <a:stretch>
            <a:fillRect/>
          </a:stretch>
        </p:blipFill>
        <p:spPr>
          <a:xfrm>
            <a:off x="507701" y="2930955"/>
            <a:ext cx="3927389" cy="2945542"/>
          </a:xfrm>
          <a:prstGeom prst="rect">
            <a:avLst/>
          </a:prstGeom>
        </p:spPr>
      </p:pic>
      <p:pic>
        <p:nvPicPr>
          <p:cNvPr id="12" name="Picture 11">
            <a:extLst>
              <a:ext uri="{FF2B5EF4-FFF2-40B4-BE49-F238E27FC236}">
                <a16:creationId xmlns:a16="http://schemas.microsoft.com/office/drawing/2014/main" id="{3368D7C4-AC6E-4569-BEC2-B5F76AAB33BC}"/>
              </a:ext>
            </a:extLst>
          </p:cNvPr>
          <p:cNvPicPr>
            <a:picLocks noChangeAspect="1"/>
          </p:cNvPicPr>
          <p:nvPr/>
        </p:nvPicPr>
        <p:blipFill>
          <a:blip r:embed="rId5"/>
          <a:stretch>
            <a:fillRect/>
          </a:stretch>
        </p:blipFill>
        <p:spPr>
          <a:xfrm>
            <a:off x="4404824" y="2749767"/>
            <a:ext cx="3927389" cy="2945542"/>
          </a:xfrm>
          <a:prstGeom prst="rect">
            <a:avLst/>
          </a:prstGeom>
        </p:spPr>
      </p:pic>
    </p:spTree>
    <p:extLst>
      <p:ext uri="{BB962C8B-B14F-4D97-AF65-F5344CB8AC3E}">
        <p14:creationId xmlns:p14="http://schemas.microsoft.com/office/powerpoint/2010/main" val="21489070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56F6-447B-49C3-B8DE-6FB635ECF0F2}"/>
              </a:ext>
            </a:extLst>
          </p:cNvPr>
          <p:cNvSpPr>
            <a:spLocks noGrp="1"/>
          </p:cNvSpPr>
          <p:nvPr>
            <p:ph type="title"/>
          </p:nvPr>
        </p:nvSpPr>
        <p:spPr>
          <a:xfrm>
            <a:off x="152400" y="558949"/>
            <a:ext cx="11887200" cy="1325563"/>
          </a:xfrm>
        </p:spPr>
        <p:txBody>
          <a:bodyPr>
            <a:normAutofit fontScale="90000"/>
          </a:bodyPr>
          <a:lstStyle/>
          <a:p>
            <a:r>
              <a:rPr lang="en-US" dirty="0"/>
              <a:t>Finally, the averaging process allows weighted smoothing to be used between iterations. A higher weight (from 0 to 1) means less of the new value is used. This prevents numerical oscillation (default is 0.8)</a:t>
            </a:r>
          </a:p>
        </p:txBody>
      </p:sp>
      <p:pic>
        <p:nvPicPr>
          <p:cNvPr id="4" name="Picture 3">
            <a:extLst>
              <a:ext uri="{FF2B5EF4-FFF2-40B4-BE49-F238E27FC236}">
                <a16:creationId xmlns:a16="http://schemas.microsoft.com/office/drawing/2014/main" id="{BEABBDA4-BA21-4E7B-B34A-F676C90E64BE}"/>
              </a:ext>
            </a:extLst>
          </p:cNvPr>
          <p:cNvPicPr>
            <a:picLocks noChangeAspect="1"/>
          </p:cNvPicPr>
          <p:nvPr/>
        </p:nvPicPr>
        <p:blipFill>
          <a:blip r:embed="rId2"/>
          <a:stretch>
            <a:fillRect/>
          </a:stretch>
        </p:blipFill>
        <p:spPr>
          <a:xfrm>
            <a:off x="0" y="4480306"/>
            <a:ext cx="2682240" cy="2011680"/>
          </a:xfrm>
          <a:prstGeom prst="rect">
            <a:avLst/>
          </a:prstGeom>
        </p:spPr>
      </p:pic>
      <p:pic>
        <p:nvPicPr>
          <p:cNvPr id="6" name="Picture 5">
            <a:extLst>
              <a:ext uri="{FF2B5EF4-FFF2-40B4-BE49-F238E27FC236}">
                <a16:creationId xmlns:a16="http://schemas.microsoft.com/office/drawing/2014/main" id="{8CCE79BD-B770-41BC-9AA6-ED04A16D16E8}"/>
              </a:ext>
            </a:extLst>
          </p:cNvPr>
          <p:cNvPicPr>
            <a:picLocks noChangeAspect="1"/>
          </p:cNvPicPr>
          <p:nvPr/>
        </p:nvPicPr>
        <p:blipFill>
          <a:blip r:embed="rId3"/>
          <a:stretch>
            <a:fillRect/>
          </a:stretch>
        </p:blipFill>
        <p:spPr>
          <a:xfrm>
            <a:off x="79513" y="2423160"/>
            <a:ext cx="2682240" cy="2011680"/>
          </a:xfrm>
          <a:prstGeom prst="rect">
            <a:avLst/>
          </a:prstGeom>
        </p:spPr>
      </p:pic>
      <p:pic>
        <p:nvPicPr>
          <p:cNvPr id="8" name="Picture 7">
            <a:extLst>
              <a:ext uri="{FF2B5EF4-FFF2-40B4-BE49-F238E27FC236}">
                <a16:creationId xmlns:a16="http://schemas.microsoft.com/office/drawing/2014/main" id="{200351FC-59B5-46C2-9853-C432BB1F77BD}"/>
              </a:ext>
            </a:extLst>
          </p:cNvPr>
          <p:cNvPicPr>
            <a:picLocks noChangeAspect="1"/>
          </p:cNvPicPr>
          <p:nvPr/>
        </p:nvPicPr>
        <p:blipFill>
          <a:blip r:embed="rId4"/>
          <a:stretch>
            <a:fillRect/>
          </a:stretch>
        </p:blipFill>
        <p:spPr>
          <a:xfrm>
            <a:off x="3048000" y="4480306"/>
            <a:ext cx="2682240" cy="2011680"/>
          </a:xfrm>
          <a:prstGeom prst="rect">
            <a:avLst/>
          </a:prstGeom>
        </p:spPr>
      </p:pic>
      <p:pic>
        <p:nvPicPr>
          <p:cNvPr id="10" name="Picture 9">
            <a:extLst>
              <a:ext uri="{FF2B5EF4-FFF2-40B4-BE49-F238E27FC236}">
                <a16:creationId xmlns:a16="http://schemas.microsoft.com/office/drawing/2014/main" id="{A9F6FD47-3C18-4D75-B593-3A9102D9ECB9}"/>
              </a:ext>
            </a:extLst>
          </p:cNvPr>
          <p:cNvPicPr>
            <a:picLocks noChangeAspect="1"/>
          </p:cNvPicPr>
          <p:nvPr/>
        </p:nvPicPr>
        <p:blipFill>
          <a:blip r:embed="rId5"/>
          <a:stretch>
            <a:fillRect/>
          </a:stretch>
        </p:blipFill>
        <p:spPr>
          <a:xfrm>
            <a:off x="3127513" y="2423160"/>
            <a:ext cx="2682240" cy="2011680"/>
          </a:xfrm>
          <a:prstGeom prst="rect">
            <a:avLst/>
          </a:prstGeom>
        </p:spPr>
      </p:pic>
      <p:pic>
        <p:nvPicPr>
          <p:cNvPr id="12" name="Picture 11">
            <a:extLst>
              <a:ext uri="{FF2B5EF4-FFF2-40B4-BE49-F238E27FC236}">
                <a16:creationId xmlns:a16="http://schemas.microsoft.com/office/drawing/2014/main" id="{540C2C0F-7B25-427B-AEB1-168E7EA5ADDF}"/>
              </a:ext>
            </a:extLst>
          </p:cNvPr>
          <p:cNvPicPr>
            <a:picLocks noChangeAspect="1"/>
          </p:cNvPicPr>
          <p:nvPr/>
        </p:nvPicPr>
        <p:blipFill>
          <a:blip r:embed="rId6"/>
          <a:stretch>
            <a:fillRect/>
          </a:stretch>
        </p:blipFill>
        <p:spPr>
          <a:xfrm>
            <a:off x="6096000" y="4480306"/>
            <a:ext cx="2682240" cy="2011680"/>
          </a:xfrm>
          <a:prstGeom prst="rect">
            <a:avLst/>
          </a:prstGeom>
        </p:spPr>
      </p:pic>
      <p:pic>
        <p:nvPicPr>
          <p:cNvPr id="14" name="Picture 13">
            <a:extLst>
              <a:ext uri="{FF2B5EF4-FFF2-40B4-BE49-F238E27FC236}">
                <a16:creationId xmlns:a16="http://schemas.microsoft.com/office/drawing/2014/main" id="{7005277F-4C93-4F03-8D48-D3EB517472B4}"/>
              </a:ext>
            </a:extLst>
          </p:cNvPr>
          <p:cNvPicPr>
            <a:picLocks noChangeAspect="1"/>
          </p:cNvPicPr>
          <p:nvPr/>
        </p:nvPicPr>
        <p:blipFill>
          <a:blip r:embed="rId7"/>
          <a:stretch>
            <a:fillRect/>
          </a:stretch>
        </p:blipFill>
        <p:spPr>
          <a:xfrm>
            <a:off x="6175513" y="2423160"/>
            <a:ext cx="2682240" cy="2011680"/>
          </a:xfrm>
          <a:prstGeom prst="rect">
            <a:avLst/>
          </a:prstGeom>
        </p:spPr>
      </p:pic>
      <p:pic>
        <p:nvPicPr>
          <p:cNvPr id="16" name="Picture 15">
            <a:extLst>
              <a:ext uri="{FF2B5EF4-FFF2-40B4-BE49-F238E27FC236}">
                <a16:creationId xmlns:a16="http://schemas.microsoft.com/office/drawing/2014/main" id="{A13491B7-2BC3-4691-B820-BC4045656BF7}"/>
              </a:ext>
            </a:extLst>
          </p:cNvPr>
          <p:cNvPicPr>
            <a:picLocks noChangeAspect="1"/>
          </p:cNvPicPr>
          <p:nvPr/>
        </p:nvPicPr>
        <p:blipFill>
          <a:blip r:embed="rId8"/>
          <a:stretch>
            <a:fillRect/>
          </a:stretch>
        </p:blipFill>
        <p:spPr>
          <a:xfrm>
            <a:off x="9144000" y="4480306"/>
            <a:ext cx="2682240" cy="2011680"/>
          </a:xfrm>
          <a:prstGeom prst="rect">
            <a:avLst/>
          </a:prstGeom>
        </p:spPr>
      </p:pic>
      <p:pic>
        <p:nvPicPr>
          <p:cNvPr id="18" name="Picture 17">
            <a:extLst>
              <a:ext uri="{FF2B5EF4-FFF2-40B4-BE49-F238E27FC236}">
                <a16:creationId xmlns:a16="http://schemas.microsoft.com/office/drawing/2014/main" id="{539CA889-F778-4EF6-ACA9-B56D25135F3C}"/>
              </a:ext>
            </a:extLst>
          </p:cNvPr>
          <p:cNvPicPr>
            <a:picLocks noChangeAspect="1"/>
          </p:cNvPicPr>
          <p:nvPr/>
        </p:nvPicPr>
        <p:blipFill>
          <a:blip r:embed="rId9"/>
          <a:stretch>
            <a:fillRect/>
          </a:stretch>
        </p:blipFill>
        <p:spPr>
          <a:xfrm>
            <a:off x="9223513" y="2423160"/>
            <a:ext cx="2682240" cy="2011680"/>
          </a:xfrm>
          <a:prstGeom prst="rect">
            <a:avLst/>
          </a:prstGeom>
        </p:spPr>
      </p:pic>
    </p:spTree>
    <p:extLst>
      <p:ext uri="{BB962C8B-B14F-4D97-AF65-F5344CB8AC3E}">
        <p14:creationId xmlns:p14="http://schemas.microsoft.com/office/powerpoint/2010/main" val="7630183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longest traversal within a traversals structure</a:t>
            </a:r>
          </a:p>
        </p:txBody>
      </p:sp>
    </p:spTree>
    <p:extLst>
      <p:ext uri="{BB962C8B-B14F-4D97-AF65-F5344CB8AC3E}">
        <p14:creationId xmlns:p14="http://schemas.microsoft.com/office/powerpoint/2010/main" val="1775531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fcn_Path_findTraversalWithMostData</a:t>
            </a:r>
            <a:br>
              <a:rPr lang="en-US" sz="2700" dirty="0">
                <a:solidFill>
                  <a:srgbClr val="00B050"/>
                </a:solidFill>
                <a:latin typeface="Courier New" panose="02070309020205020404" pitchFamily="49" charset="0"/>
                <a:cs typeface="Courier New" panose="02070309020205020404" pitchFamily="49" charset="0"/>
              </a:rPr>
            </a:br>
            <a:r>
              <a:rPr lang="en-US" dirty="0"/>
              <a:t>finds the traversal with the most data (e.g. most elements within an array)</a:t>
            </a:r>
          </a:p>
        </p:txBody>
      </p:sp>
      <p:sp>
        <p:nvSpPr>
          <p:cNvPr id="3" name="Content Placeholder 2"/>
          <p:cNvSpPr>
            <a:spLocks noGrp="1"/>
          </p:cNvSpPr>
          <p:nvPr>
            <p:ph idx="1"/>
          </p:nvPr>
        </p:nvSpPr>
        <p:spPr>
          <a:xfrm>
            <a:off x="838200" y="1919288"/>
            <a:ext cx="10515600" cy="4351338"/>
          </a:xfrm>
        </p:spPr>
        <p:txBody>
          <a:bodyPr/>
          <a:lstStyle/>
          <a:p>
            <a:pPr marL="0" indent="0">
              <a:buNone/>
            </a:pPr>
            <a:r>
              <a:rPr lang="en-US" dirty="0"/>
              <a:t>This functionality is used to define the “default” reference traversal when doing orthogonal projection averaging.`</a:t>
            </a:r>
          </a:p>
        </p:txBody>
      </p:sp>
      <p:sp>
        <p:nvSpPr>
          <p:cNvPr id="4" name="TextBox 3">
            <a:extLst>
              <a:ext uri="{FF2B5EF4-FFF2-40B4-BE49-F238E27FC236}">
                <a16:creationId xmlns:a16="http://schemas.microsoft.com/office/drawing/2014/main" id="{A2238765-6589-454F-844A-5FCA38DAB790}"/>
              </a:ext>
            </a:extLst>
          </p:cNvPr>
          <p:cNvSpPr txBox="1"/>
          <p:nvPr/>
        </p:nvSpPr>
        <p:spPr>
          <a:xfrm>
            <a:off x="536474" y="3016251"/>
            <a:ext cx="6997428" cy="3000821"/>
          </a:xfrm>
          <a:prstGeom prst="rect">
            <a:avLst/>
          </a:prstGeom>
          <a:solidFill>
            <a:schemeClr val="accent4">
              <a:lumMod val="20000"/>
              <a:lumOff val="80000"/>
            </a:schemeClr>
          </a:solidFill>
        </p:spPr>
        <p:txBody>
          <a:bodyPr wrap="none" rtlCol="0">
            <a:spAutoFit/>
          </a:bodyPr>
          <a:lstStyle/>
          <a:p>
            <a:r>
              <a:rPr lang="en-US" sz="1050" b="0" i="0" u="none" strike="noStrike" baseline="0" dirty="0">
                <a:solidFill>
                  <a:srgbClr val="028009"/>
                </a:solidFill>
                <a:latin typeface="Courier New" panose="02070309020205020404" pitchFamily="49" charset="0"/>
              </a:rPr>
              <a:t>%% Finding the traversal with the most data, </a:t>
            </a:r>
            <a:r>
              <a:rPr lang="en-US" sz="1050" b="0" i="0" u="none" strike="noStrike" baseline="0" dirty="0" err="1">
                <a:solidFill>
                  <a:srgbClr val="028009"/>
                </a:solidFill>
                <a:latin typeface="Courier New" panose="02070309020205020404" pitchFamily="49" charset="0"/>
              </a:rPr>
              <a:t>fcn_Path_findTraversalWithMostData</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finds the traversal index with the most amount of data (determined as the</a:t>
            </a:r>
          </a:p>
          <a:p>
            <a:r>
              <a:rPr lang="en-US" sz="1050" b="0" i="0" u="none" strike="noStrike" baseline="0" dirty="0">
                <a:solidFill>
                  <a:srgbClr val="028009"/>
                </a:solidFill>
                <a:latin typeface="Courier New" panose="02070309020205020404" pitchFamily="49" charset="0"/>
              </a:rPr>
              <a:t>% most elements in the X array)</a:t>
            </a: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Fill in some dummy data</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Convert paths into traversals</a:t>
            </a:r>
          </a:p>
          <a:p>
            <a:r>
              <a:rPr lang="en-US" sz="1050" b="0" i="0" u="none" strike="noStrike" baseline="0" dirty="0">
                <a:solidFill>
                  <a:srgbClr val="0E00FF"/>
                </a:solidFill>
                <a:latin typeface="Courier New" panose="02070309020205020404" pitchFamily="49" charset="0"/>
              </a:rPr>
              <a:t>for</a:t>
            </a:r>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 = 1:length(</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traversal = </a:t>
            </a:r>
            <a:r>
              <a:rPr lang="en-US" sz="1050" b="0" i="0" u="none" strike="noStrike" baseline="0" dirty="0" err="1">
                <a:solidFill>
                  <a:srgbClr val="000000"/>
                </a:solidFill>
                <a:latin typeface="Courier New" panose="02070309020205020404" pitchFamily="49" charset="0"/>
              </a:rPr>
              <a:t>fcn_Path_convertPathToTraversalStructure</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a:t>
            </a:r>
          </a:p>
          <a:p>
            <a:r>
              <a:rPr lang="it-IT" sz="1050" b="0" i="0" u="none" strike="noStrike" baseline="0" dirty="0">
                <a:solidFill>
                  <a:srgbClr val="000000"/>
                </a:solidFill>
                <a:latin typeface="Courier New" panose="02070309020205020404" pitchFamily="49" charset="0"/>
              </a:rPr>
              <a:t>    data.traversal{i_traveral} = traversal;</a:t>
            </a:r>
          </a:p>
          <a:p>
            <a:r>
              <a:rPr lang="en-US" sz="1050" b="0" i="0" u="none" strike="noStrike" baseline="0" dirty="0">
                <a:solidFill>
                  <a:srgbClr val="0E00FF"/>
                </a:solidFill>
                <a:latin typeface="Courier New" panose="02070309020205020404" pitchFamily="49" charset="0"/>
              </a:rPr>
              <a:t>end</a:t>
            </a:r>
          </a:p>
          <a:p>
            <a:r>
              <a:rPr lang="en-US" sz="1050" b="0" i="0" u="none" strike="noStrike" baseline="0" dirty="0">
                <a:solidFill>
                  <a:srgbClr val="0E00FF"/>
                </a:solidFill>
                <a:latin typeface="Courier New" panose="02070309020205020404" pitchFamily="49" charset="0"/>
              </a:rPr>
              <a:t> </a:t>
            </a:r>
          </a:p>
          <a:p>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fcn_Path_findTraversalWithMostData</a:t>
            </a:r>
            <a:r>
              <a:rPr lang="en-US" sz="1050" b="0" i="0" u="none" strike="noStrike" baseline="0" dirty="0">
                <a:solidFill>
                  <a:srgbClr val="000000"/>
                </a:solidFill>
                <a:latin typeface="Courier New" panose="02070309020205020404" pitchFamily="49" charset="0"/>
              </a:rPr>
              <a:t>(data);</a:t>
            </a:r>
          </a:p>
          <a:p>
            <a:r>
              <a:rPr lang="en-US" sz="1050" b="0" i="0" u="none" strike="noStrike" baseline="0" dirty="0" err="1">
                <a:solidFill>
                  <a:srgbClr val="000000"/>
                </a:solidFill>
                <a:latin typeface="Courier New" panose="02070309020205020404" pitchFamily="49" charset="0"/>
              </a:rPr>
              <a:t>fprintf</a:t>
            </a:r>
            <a:r>
              <a:rPr lang="en-US" sz="1050" b="0" i="0" u="none" strike="noStrike" baseline="0" dirty="0">
                <a:solidFill>
                  <a:srgbClr val="000000"/>
                </a:solidFill>
                <a:latin typeface="Courier New" panose="02070309020205020404" pitchFamily="49" charset="0"/>
              </a:rPr>
              <a:t>(1,</a:t>
            </a:r>
            <a:r>
              <a:rPr lang="en-US" sz="1050" b="0" i="0" u="none" strike="noStrike" baseline="0" dirty="0">
                <a:solidFill>
                  <a:srgbClr val="AA04F9"/>
                </a:solidFill>
                <a:latin typeface="Courier New" panose="02070309020205020404" pitchFamily="49" charset="0"/>
              </a:rPr>
              <a:t>'The longest path of the %.0d paths was path %.0d with %.0d elements\n'</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}.X));</a:t>
            </a:r>
          </a:p>
        </p:txBody>
      </p:sp>
      <p:pic>
        <p:nvPicPr>
          <p:cNvPr id="6" name="Picture 5">
            <a:extLst>
              <a:ext uri="{FF2B5EF4-FFF2-40B4-BE49-F238E27FC236}">
                <a16:creationId xmlns:a16="http://schemas.microsoft.com/office/drawing/2014/main" id="{37E38344-6AA9-4B1E-AC3A-B71F938A946A}"/>
              </a:ext>
            </a:extLst>
          </p:cNvPr>
          <p:cNvPicPr>
            <a:picLocks noChangeAspect="1"/>
          </p:cNvPicPr>
          <p:nvPr/>
        </p:nvPicPr>
        <p:blipFill>
          <a:blip r:embed="rId2"/>
          <a:stretch>
            <a:fillRect/>
          </a:stretch>
        </p:blipFill>
        <p:spPr>
          <a:xfrm>
            <a:off x="7421880" y="3779731"/>
            <a:ext cx="4660366" cy="2364118"/>
          </a:xfrm>
          <a:prstGeom prst="rect">
            <a:avLst/>
          </a:prstGeom>
        </p:spPr>
      </p:pic>
    </p:spTree>
    <p:extLst>
      <p:ext uri="{BB962C8B-B14F-4D97-AF65-F5344CB8AC3E}">
        <p14:creationId xmlns:p14="http://schemas.microsoft.com/office/powerpoint/2010/main" val="12122694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new trajectories by resampling trajectories at specific stations</a:t>
            </a:r>
          </a:p>
        </p:txBody>
      </p:sp>
    </p:spTree>
    <p:extLst>
      <p:ext uri="{BB962C8B-B14F-4D97-AF65-F5344CB8AC3E}">
        <p14:creationId xmlns:p14="http://schemas.microsoft.com/office/powerpoint/2010/main" val="7731155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fcn_Path_newTraversalByStationResampling</a:t>
            </a:r>
            <a:br>
              <a:rPr lang="en-US" sz="2700" dirty="0">
                <a:solidFill>
                  <a:srgbClr val="00B050"/>
                </a:solidFill>
                <a:latin typeface="Courier New" panose="02070309020205020404" pitchFamily="49" charset="0"/>
                <a:cs typeface="Courier New" panose="02070309020205020404" pitchFamily="49" charset="0"/>
              </a:rPr>
            </a:br>
            <a:r>
              <a:rPr lang="en-US" dirty="0"/>
              <a:t>implements a station resampling process</a:t>
            </a:r>
          </a:p>
        </p:txBody>
      </p:sp>
      <p:sp>
        <p:nvSpPr>
          <p:cNvPr id="3" name="Content Placeholder 2"/>
          <p:cNvSpPr>
            <a:spLocks noGrp="1"/>
          </p:cNvSpPr>
          <p:nvPr>
            <p:ph idx="1"/>
          </p:nvPr>
        </p:nvSpPr>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script_test_fcn_Path_newTraversalByStationResampling</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sp>
        <p:nvSpPr>
          <p:cNvPr id="8" name="TextBox 7">
            <a:extLst>
              <a:ext uri="{FF2B5EF4-FFF2-40B4-BE49-F238E27FC236}">
                <a16:creationId xmlns:a16="http://schemas.microsoft.com/office/drawing/2014/main" id="{7DDA87B9-4E06-4B04-BDAB-12972399E833}"/>
              </a:ext>
            </a:extLst>
          </p:cNvPr>
          <p:cNvSpPr txBox="1"/>
          <p:nvPr/>
        </p:nvSpPr>
        <p:spPr>
          <a:xfrm>
            <a:off x="536474" y="3016251"/>
            <a:ext cx="6997428" cy="3000821"/>
          </a:xfrm>
          <a:prstGeom prst="rect">
            <a:avLst/>
          </a:prstGeom>
          <a:solidFill>
            <a:schemeClr val="accent4">
              <a:lumMod val="20000"/>
              <a:lumOff val="80000"/>
            </a:schemeClr>
          </a:solidFill>
        </p:spPr>
        <p:txBody>
          <a:bodyPr wrap="none" rtlCol="0">
            <a:spAutoFit/>
          </a:bodyPr>
          <a:lstStyle/>
          <a:p>
            <a:r>
              <a:rPr lang="en-US" sz="1050" b="0" i="0" u="none" strike="noStrike" baseline="0" dirty="0">
                <a:solidFill>
                  <a:srgbClr val="028009"/>
                </a:solidFill>
                <a:latin typeface="Courier New" panose="02070309020205020404" pitchFamily="49" charset="0"/>
              </a:rPr>
              <a:t>%% Finding the traversal with the most data, </a:t>
            </a:r>
            <a:r>
              <a:rPr lang="en-US" sz="1050" b="0" i="0" u="none" strike="noStrike" baseline="0" dirty="0" err="1">
                <a:solidFill>
                  <a:srgbClr val="028009"/>
                </a:solidFill>
                <a:latin typeface="Courier New" panose="02070309020205020404" pitchFamily="49" charset="0"/>
              </a:rPr>
              <a:t>fcn_Path_findTraversalWithMostData</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finds the traversal index with the most amount of data (determined as the</a:t>
            </a:r>
          </a:p>
          <a:p>
            <a:r>
              <a:rPr lang="en-US" sz="1050" b="0" i="0" u="none" strike="noStrike" baseline="0" dirty="0">
                <a:solidFill>
                  <a:srgbClr val="028009"/>
                </a:solidFill>
                <a:latin typeface="Courier New" panose="02070309020205020404" pitchFamily="49" charset="0"/>
              </a:rPr>
              <a:t>% most elements in the X array)</a:t>
            </a: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Fill in some dummy data</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Convert paths into traversals</a:t>
            </a:r>
          </a:p>
          <a:p>
            <a:r>
              <a:rPr lang="en-US" sz="1050" b="0" i="0" u="none" strike="noStrike" baseline="0" dirty="0">
                <a:solidFill>
                  <a:srgbClr val="0E00FF"/>
                </a:solidFill>
                <a:latin typeface="Courier New" panose="02070309020205020404" pitchFamily="49" charset="0"/>
              </a:rPr>
              <a:t>for</a:t>
            </a:r>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 = 1:length(</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traversal = </a:t>
            </a:r>
            <a:r>
              <a:rPr lang="en-US" sz="1050" b="0" i="0" u="none" strike="noStrike" baseline="0" dirty="0" err="1">
                <a:solidFill>
                  <a:srgbClr val="000000"/>
                </a:solidFill>
                <a:latin typeface="Courier New" panose="02070309020205020404" pitchFamily="49" charset="0"/>
              </a:rPr>
              <a:t>fcn_Path_convertPathToTraversalStructure</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a:t>
            </a:r>
          </a:p>
          <a:p>
            <a:r>
              <a:rPr lang="it-IT" sz="1050" b="0" i="0" u="none" strike="noStrike" baseline="0" dirty="0">
                <a:solidFill>
                  <a:srgbClr val="000000"/>
                </a:solidFill>
                <a:latin typeface="Courier New" panose="02070309020205020404" pitchFamily="49" charset="0"/>
              </a:rPr>
              <a:t>    data.traversal{i_traveral} = traversal;</a:t>
            </a:r>
          </a:p>
          <a:p>
            <a:r>
              <a:rPr lang="en-US" sz="1050" b="0" i="0" u="none" strike="noStrike" baseline="0" dirty="0">
                <a:solidFill>
                  <a:srgbClr val="0E00FF"/>
                </a:solidFill>
                <a:latin typeface="Courier New" panose="02070309020205020404" pitchFamily="49" charset="0"/>
              </a:rPr>
              <a:t>end</a:t>
            </a:r>
          </a:p>
          <a:p>
            <a:r>
              <a:rPr lang="en-US" sz="1050" b="0" i="0" u="none" strike="noStrike" baseline="0" dirty="0">
                <a:solidFill>
                  <a:srgbClr val="0E00FF"/>
                </a:solidFill>
                <a:latin typeface="Courier New" panose="02070309020205020404" pitchFamily="49" charset="0"/>
              </a:rPr>
              <a:t> </a:t>
            </a:r>
          </a:p>
          <a:p>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fcn_Path_findTraversalWithMostData</a:t>
            </a:r>
            <a:r>
              <a:rPr lang="en-US" sz="1050" b="0" i="0" u="none" strike="noStrike" baseline="0" dirty="0">
                <a:solidFill>
                  <a:srgbClr val="000000"/>
                </a:solidFill>
                <a:latin typeface="Courier New" panose="02070309020205020404" pitchFamily="49" charset="0"/>
              </a:rPr>
              <a:t>(data);</a:t>
            </a:r>
          </a:p>
          <a:p>
            <a:r>
              <a:rPr lang="en-US" sz="1050" b="0" i="0" u="none" strike="noStrike" baseline="0" dirty="0" err="1">
                <a:solidFill>
                  <a:srgbClr val="000000"/>
                </a:solidFill>
                <a:latin typeface="Courier New" panose="02070309020205020404" pitchFamily="49" charset="0"/>
              </a:rPr>
              <a:t>fprintf</a:t>
            </a:r>
            <a:r>
              <a:rPr lang="en-US" sz="1050" b="0" i="0" u="none" strike="noStrike" baseline="0" dirty="0">
                <a:solidFill>
                  <a:srgbClr val="000000"/>
                </a:solidFill>
                <a:latin typeface="Courier New" panose="02070309020205020404" pitchFamily="49" charset="0"/>
              </a:rPr>
              <a:t>(1,</a:t>
            </a:r>
            <a:r>
              <a:rPr lang="en-US" sz="1050" b="0" i="0" u="none" strike="noStrike" baseline="0" dirty="0">
                <a:solidFill>
                  <a:srgbClr val="AA04F9"/>
                </a:solidFill>
                <a:latin typeface="Courier New" panose="02070309020205020404" pitchFamily="49" charset="0"/>
              </a:rPr>
              <a:t>'The longest path of the %.0d paths was path %.0d with %.0d elements\n'</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}.X));</a:t>
            </a:r>
          </a:p>
        </p:txBody>
      </p:sp>
      <p:pic>
        <p:nvPicPr>
          <p:cNvPr id="11" name="Picture 10">
            <a:extLst>
              <a:ext uri="{FF2B5EF4-FFF2-40B4-BE49-F238E27FC236}">
                <a16:creationId xmlns:a16="http://schemas.microsoft.com/office/drawing/2014/main" id="{1205382C-3985-4139-8005-E3603D2F4A0E}"/>
              </a:ext>
            </a:extLst>
          </p:cNvPr>
          <p:cNvPicPr>
            <a:picLocks noChangeAspect="1"/>
          </p:cNvPicPr>
          <p:nvPr/>
        </p:nvPicPr>
        <p:blipFill>
          <a:blip r:embed="rId2"/>
          <a:stretch>
            <a:fillRect/>
          </a:stretch>
        </p:blipFill>
        <p:spPr>
          <a:xfrm>
            <a:off x="7134984" y="2921412"/>
            <a:ext cx="4340735" cy="3255551"/>
          </a:xfrm>
          <a:prstGeom prst="rect">
            <a:avLst/>
          </a:prstGeom>
        </p:spPr>
      </p:pic>
    </p:spTree>
    <p:extLst>
      <p:ext uri="{BB962C8B-B14F-4D97-AF65-F5344CB8AC3E}">
        <p14:creationId xmlns:p14="http://schemas.microsoft.com/office/powerpoint/2010/main" val="702077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B359A-603C-491B-8305-E45E9B4BCF04}"/>
              </a:ext>
            </a:extLst>
          </p:cNvPr>
          <p:cNvSpPr>
            <a:spLocks noGrp="1"/>
          </p:cNvSpPr>
          <p:nvPr>
            <p:ph type="title"/>
          </p:nvPr>
        </p:nvSpPr>
        <p:spPr/>
        <p:txBody>
          <a:bodyPr>
            <a:normAutofit fontScale="90000"/>
          </a:bodyPr>
          <a:lstStyle/>
          <a:p>
            <a:r>
              <a:rPr lang="en-US" dirty="0"/>
              <a:t>Some operations require at least 2 segments, and we refer to these variable types as “paths”</a:t>
            </a:r>
          </a:p>
        </p:txBody>
      </p:sp>
      <p:sp>
        <p:nvSpPr>
          <p:cNvPr id="3" name="Content Placeholder 2">
            <a:extLst>
              <a:ext uri="{FF2B5EF4-FFF2-40B4-BE49-F238E27FC236}">
                <a16:creationId xmlns:a16="http://schemas.microsoft.com/office/drawing/2014/main" id="{B80B747A-29DE-4ED5-A387-7FFBB107D452}"/>
              </a:ext>
            </a:extLst>
          </p:cNvPr>
          <p:cNvSpPr>
            <a:spLocks noGrp="1"/>
          </p:cNvSpPr>
          <p:nvPr>
            <p:ph idx="1"/>
          </p:nvPr>
        </p:nvSpPr>
        <p:spPr>
          <a:xfrm>
            <a:off x="838200" y="1825625"/>
            <a:ext cx="7620000" cy="4351338"/>
          </a:xfrm>
        </p:spPr>
        <p:txBody>
          <a:bodyPr/>
          <a:lstStyle/>
          <a:p>
            <a:pPr marL="0" indent="0">
              <a:buNone/>
            </a:pPr>
            <a:r>
              <a:rPr lang="en-US" dirty="0"/>
              <a:t>The use of plural is to denote a type of variable that has multiple segments. An example operation that requires multiple segments is when we need to calculate the angles between segments.</a:t>
            </a:r>
          </a:p>
          <a:p>
            <a:pPr marL="0" indent="0">
              <a:buNone/>
            </a:pPr>
            <a:endParaRPr lang="en-US" dirty="0"/>
          </a:p>
          <a:p>
            <a:pPr marL="0" indent="0">
              <a:buNone/>
            </a:pPr>
            <a:endParaRPr lang="en-US" dirty="0"/>
          </a:p>
          <a:p>
            <a:pPr marL="0" indent="0">
              <a:buNone/>
            </a:pPr>
            <a:r>
              <a:rPr lang="en-US" dirty="0"/>
              <a:t>We rarely use multiple paths as we have another variable type, traversals, discussed next. So hopefully this is not confusing!</a:t>
            </a:r>
          </a:p>
        </p:txBody>
      </p:sp>
      <p:cxnSp>
        <p:nvCxnSpPr>
          <p:cNvPr id="5" name="Straight Connector 4">
            <a:extLst>
              <a:ext uri="{FF2B5EF4-FFF2-40B4-BE49-F238E27FC236}">
                <a16:creationId xmlns:a16="http://schemas.microsoft.com/office/drawing/2014/main" id="{5E3506A6-FCB2-475F-A183-9B3DD786CA82}"/>
              </a:ext>
            </a:extLst>
          </p:cNvPr>
          <p:cNvCxnSpPr/>
          <p:nvPr/>
        </p:nvCxnSpPr>
        <p:spPr>
          <a:xfrm>
            <a:off x="9440708" y="225551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8D47875-3025-42A0-B578-6E01543DF673}"/>
              </a:ext>
            </a:extLst>
          </p:cNvPr>
          <p:cNvSpPr txBox="1"/>
          <p:nvPr/>
        </p:nvSpPr>
        <p:spPr>
          <a:xfrm>
            <a:off x="9017445" y="1690688"/>
            <a:ext cx="2057400" cy="369332"/>
          </a:xfrm>
          <a:prstGeom prst="rect">
            <a:avLst/>
          </a:prstGeom>
          <a:noFill/>
        </p:spPr>
        <p:txBody>
          <a:bodyPr wrap="square" rtlCol="0">
            <a:spAutoFit/>
          </a:bodyPr>
          <a:lstStyle/>
          <a:p>
            <a:r>
              <a:rPr lang="en-US" dirty="0"/>
              <a:t>This is a path type</a:t>
            </a:r>
          </a:p>
        </p:txBody>
      </p:sp>
      <p:cxnSp>
        <p:nvCxnSpPr>
          <p:cNvPr id="10" name="Straight Connector 9">
            <a:extLst>
              <a:ext uri="{FF2B5EF4-FFF2-40B4-BE49-F238E27FC236}">
                <a16:creationId xmlns:a16="http://schemas.microsoft.com/office/drawing/2014/main" id="{5B951AEF-84E6-4C36-8758-9BD7A1B58751}"/>
              </a:ext>
            </a:extLst>
          </p:cNvPr>
          <p:cNvCxnSpPr/>
          <p:nvPr/>
        </p:nvCxnSpPr>
        <p:spPr>
          <a:xfrm flipV="1">
            <a:off x="8395276" y="3882680"/>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E982A17-4DA7-4AE5-9A17-8DBF2C7D9253}"/>
              </a:ext>
            </a:extLst>
          </p:cNvPr>
          <p:cNvCxnSpPr/>
          <p:nvPr/>
        </p:nvCxnSpPr>
        <p:spPr>
          <a:xfrm>
            <a:off x="9658468" y="3863827"/>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CB0C0B5-6892-4E10-890F-4AFEA4823111}"/>
              </a:ext>
            </a:extLst>
          </p:cNvPr>
          <p:cNvSpPr txBox="1"/>
          <p:nvPr/>
        </p:nvSpPr>
        <p:spPr>
          <a:xfrm>
            <a:off x="7681274" y="5945058"/>
            <a:ext cx="5120640" cy="369332"/>
          </a:xfrm>
          <a:prstGeom prst="rect">
            <a:avLst/>
          </a:prstGeom>
          <a:noFill/>
        </p:spPr>
        <p:txBody>
          <a:bodyPr wrap="square" rtlCol="0">
            <a:spAutoFit/>
          </a:bodyPr>
          <a:lstStyle/>
          <a:p>
            <a:r>
              <a:rPr lang="en-US" dirty="0"/>
              <a:t>This is a “paths” type OR a “path” type</a:t>
            </a:r>
          </a:p>
        </p:txBody>
      </p:sp>
    </p:spTree>
    <p:extLst>
      <p:ext uri="{BB962C8B-B14F-4D97-AF65-F5344CB8AC3E}">
        <p14:creationId xmlns:p14="http://schemas.microsoft.com/office/powerpoint/2010/main" val="158429906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new trajectories by resampling trajectories at specific stations</a:t>
            </a:r>
          </a:p>
        </p:txBody>
      </p:sp>
    </p:spTree>
    <p:extLst>
      <p:ext uri="{BB962C8B-B14F-4D97-AF65-F5344CB8AC3E}">
        <p14:creationId xmlns:p14="http://schemas.microsoft.com/office/powerpoint/2010/main" val="28118700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fcn_Path_cleanPathFromForwardBackwardJogs</a:t>
            </a:r>
            <a:br>
              <a:rPr lang="en-US" sz="2700" dirty="0">
                <a:solidFill>
                  <a:srgbClr val="00B050"/>
                </a:solidFill>
                <a:latin typeface="Courier New" panose="02070309020205020404" pitchFamily="49" charset="0"/>
                <a:cs typeface="Courier New" panose="02070309020205020404" pitchFamily="49" charset="0"/>
              </a:rPr>
            </a:br>
            <a:r>
              <a:rPr lang="en-US" dirty="0"/>
              <a:t>removes forward/backward oscillations caused by averaging data spatially</a:t>
            </a:r>
          </a:p>
        </p:txBody>
      </p:sp>
      <p:sp>
        <p:nvSpPr>
          <p:cNvPr id="3" name="Content Placeholder 2"/>
          <p:cNvSpPr>
            <a:spLocks noGrp="1"/>
          </p:cNvSpPr>
          <p:nvPr>
            <p:ph idx="1"/>
          </p:nvPr>
        </p:nvSpPr>
        <p:spPr/>
        <p:txBody>
          <a:bodyPr/>
          <a:lstStyle/>
          <a:p>
            <a:pPr marL="0" indent="0">
              <a:buNone/>
            </a:pPr>
            <a:r>
              <a:rPr lang="en-US" dirty="0"/>
              <a:t>The main approach therein is to examine the change in relative yaw angle between segments, removing those that are too large.</a:t>
            </a:r>
          </a:p>
        </p:txBody>
      </p:sp>
      <p:sp>
        <p:nvSpPr>
          <p:cNvPr id="8" name="TextBox 7">
            <a:extLst>
              <a:ext uri="{FF2B5EF4-FFF2-40B4-BE49-F238E27FC236}">
                <a16:creationId xmlns:a16="http://schemas.microsoft.com/office/drawing/2014/main" id="{7DDA87B9-4E06-4B04-BDAB-12972399E833}"/>
              </a:ext>
            </a:extLst>
          </p:cNvPr>
          <p:cNvSpPr txBox="1"/>
          <p:nvPr/>
        </p:nvSpPr>
        <p:spPr>
          <a:xfrm>
            <a:off x="536474" y="3016251"/>
            <a:ext cx="7151317" cy="1954381"/>
          </a:xfrm>
          <a:prstGeom prst="rect">
            <a:avLst/>
          </a:prstGeom>
          <a:solidFill>
            <a:schemeClr val="accent4">
              <a:lumMod val="20000"/>
              <a:lumOff val="80000"/>
            </a:schemeClr>
          </a:solidFill>
        </p:spPr>
        <p:txBody>
          <a:bodyPr wrap="none" rtlCol="0">
            <a:spAutoFit/>
          </a:bodyPr>
          <a:lstStyle/>
          <a:p>
            <a:r>
              <a:rPr lang="en-US" sz="1100" b="0" i="0" u="none" strike="noStrike" baseline="0" dirty="0">
                <a:solidFill>
                  <a:srgbClr val="028009"/>
                </a:solidFill>
                <a:latin typeface="Courier New" panose="02070309020205020404" pitchFamily="49" charset="0"/>
              </a:rPr>
              <a:t>%% Example 1: Basic call </a:t>
            </a:r>
          </a:p>
          <a:p>
            <a:r>
              <a:rPr lang="en-US" sz="1100" b="0" i="0" u="none" strike="noStrike" baseline="0" dirty="0" err="1">
                <a:solidFill>
                  <a:srgbClr val="000000"/>
                </a:solidFill>
                <a:latin typeface="Courier New" panose="02070309020205020404" pitchFamily="49" charset="0"/>
              </a:rPr>
              <a:t>fig_num</a:t>
            </a:r>
            <a:r>
              <a:rPr lang="en-US" sz="1100" b="0" i="0" u="none" strike="noStrike" baseline="0" dirty="0">
                <a:solidFill>
                  <a:srgbClr val="000000"/>
                </a:solidFill>
                <a:latin typeface="Courier New" panose="02070309020205020404" pitchFamily="49" charset="0"/>
              </a:rPr>
              <a:t> = 1;</a:t>
            </a:r>
          </a:p>
          <a:p>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 = [0 0; 1 1; 2 2.2; 3.3 3; 2.5 2.7; 3.5 3.6; 5 5];</a:t>
            </a:r>
          </a:p>
          <a:p>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fcn_Path_cleanPathFromForwardBackwardJogs</a:t>
            </a:r>
            <a:r>
              <a:rPr lang="en-US" sz="1100" b="0" i="0" u="none" strike="noStrike" baseline="0" dirty="0">
                <a:solidFill>
                  <a:srgbClr val="0E00FF"/>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r>
              <a:rPr lang="en-US" sz="1100" b="0" i="0" u="none" strike="noStrike" baseline="0" dirty="0" err="1">
                <a:solidFill>
                  <a:srgbClr val="000000"/>
                </a:solidFill>
                <a:latin typeface="Courier New" panose="02070309020205020404" pitchFamily="49" charset="0"/>
              </a:rPr>
              <a:t>path_with_jogs,fig_num</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00000"/>
                </a:solidFill>
                <a:latin typeface="Courier New" panose="02070309020205020404" pitchFamily="49" charset="0"/>
              </a:rPr>
              <a:t>plot(</a:t>
            </a:r>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(:,1), </a:t>
            </a:r>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'Linewidth'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'Markersize'</a:t>
            </a:r>
            <a:r>
              <a:rPr lang="en-US" sz="1100" b="0" i="0" u="none" strike="noStrike" baseline="0" dirty="0">
                <a:solidFill>
                  <a:srgbClr val="000000"/>
                </a:solidFill>
                <a:latin typeface="Courier New" panose="02070309020205020404" pitchFamily="49" charset="0"/>
              </a:rPr>
              <a:t>,25);</a:t>
            </a:r>
          </a:p>
          <a:p>
            <a:r>
              <a:rPr lang="en-US" sz="1100" b="0" i="0" u="none" strike="noStrike" baseline="0" dirty="0">
                <a:solidFill>
                  <a:srgbClr val="000000"/>
                </a:solidFill>
                <a:latin typeface="Courier New" panose="02070309020205020404" pitchFamily="49" charset="0"/>
              </a:rPr>
              <a:t>plot(</a:t>
            </a:r>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(:,1), </a:t>
            </a:r>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'Linewidth'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'Markersize'</a:t>
            </a:r>
            <a:r>
              <a:rPr lang="en-US" sz="1100" b="0" i="0" u="none" strike="noStrike" baseline="0" dirty="0">
                <a:solidFill>
                  <a:srgbClr val="000000"/>
                </a:solidFill>
                <a:latin typeface="Courier New" panose="02070309020205020404" pitchFamily="49" charset="0"/>
              </a:rPr>
              <a:t>,25);</a:t>
            </a:r>
          </a:p>
          <a:p>
            <a:r>
              <a:rPr lang="en-US" sz="1100" b="0" i="0" u="none" strike="noStrike" baseline="0" dirty="0">
                <a:solidFill>
                  <a:srgbClr val="000000"/>
                </a:solidFill>
                <a:latin typeface="Courier New" panose="02070309020205020404" pitchFamily="49" charset="0"/>
              </a:rPr>
              <a:t>title(</a:t>
            </a:r>
            <a:r>
              <a:rPr lang="en-US" sz="1100" b="0" i="0" u="none" strike="noStrike" baseline="0" dirty="0">
                <a:solidFill>
                  <a:srgbClr val="AA04F9"/>
                </a:solidFill>
                <a:latin typeface="Courier New" panose="02070309020205020404" pitchFamily="49" charset="0"/>
              </a:rPr>
              <a:t>'Original path with jogs and cleaned path'</a:t>
            </a:r>
            <a:r>
              <a:rPr lang="en-US" sz="1100" b="0" i="0" u="none" strike="noStrike" baseline="0" dirty="0">
                <a:solidFill>
                  <a:srgbClr val="000000"/>
                </a:solidFill>
                <a:latin typeface="Courier New" panose="02070309020205020404" pitchFamily="49" charset="0"/>
              </a:rPr>
              <a:t>)</a:t>
            </a:r>
          </a:p>
          <a:p>
            <a:r>
              <a:rPr lang="en-US" sz="1100" b="0" i="0" u="none" strike="noStrike" baseline="0" dirty="0" err="1">
                <a:solidFill>
                  <a:srgbClr val="000000"/>
                </a:solidFill>
                <a:latin typeface="Courier New" panose="02070309020205020404" pitchFamily="49" charset="0"/>
              </a:rPr>
              <a:t>xlabel</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'X [m]'</a:t>
            </a:r>
            <a:r>
              <a:rPr lang="en-US" sz="1100" b="0" i="0" u="none" strike="noStrike" baseline="0" dirty="0">
                <a:solidFill>
                  <a:srgbClr val="000000"/>
                </a:solidFill>
                <a:latin typeface="Courier New" panose="02070309020205020404" pitchFamily="49" charset="0"/>
              </a:rPr>
              <a:t>)</a:t>
            </a:r>
          </a:p>
          <a:p>
            <a:r>
              <a:rPr lang="en-US" sz="1100" b="0" i="0" u="none" strike="noStrike" baseline="0" dirty="0" err="1">
                <a:solidFill>
                  <a:srgbClr val="000000"/>
                </a:solidFill>
                <a:latin typeface="Courier New" panose="02070309020205020404" pitchFamily="49" charset="0"/>
              </a:rPr>
              <a:t>ylabel</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'Y [m]'</a:t>
            </a:r>
            <a:r>
              <a:rPr lang="en-US" sz="1100" b="0" i="0" u="none" strike="noStrike" baseline="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90937908-A036-44F3-BE64-D2D9014FBD48}"/>
              </a:ext>
            </a:extLst>
          </p:cNvPr>
          <p:cNvPicPr>
            <a:picLocks noChangeAspect="1"/>
          </p:cNvPicPr>
          <p:nvPr/>
        </p:nvPicPr>
        <p:blipFill>
          <a:blip r:embed="rId2"/>
          <a:stretch>
            <a:fillRect/>
          </a:stretch>
        </p:blipFill>
        <p:spPr>
          <a:xfrm>
            <a:off x="7486539" y="3459967"/>
            <a:ext cx="4168987" cy="3126740"/>
          </a:xfrm>
          <a:prstGeom prst="rect">
            <a:avLst/>
          </a:prstGeom>
        </p:spPr>
      </p:pic>
    </p:spTree>
    <p:extLst>
      <p:ext uri="{BB962C8B-B14F-4D97-AF65-F5344CB8AC3E}">
        <p14:creationId xmlns:p14="http://schemas.microsoft.com/office/powerpoint/2010/main" val="169576403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56E7F-6990-4892-88BF-D4FD1F3270CD}"/>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4DFE040F-98CD-4185-8801-B754B94A08F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6206205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oncrete bridge near green forest during daytime">
            <a:extLst>
              <a:ext uri="{FF2B5EF4-FFF2-40B4-BE49-F238E27FC236}">
                <a16:creationId xmlns:a16="http://schemas.microsoft.com/office/drawing/2014/main" id="{3219BFB7-5506-453F-9681-CDA260254485}"/>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8390" b="734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6BCF3D-3B52-4F23-A743-77E35302F78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Elevated paths</a:t>
            </a:r>
          </a:p>
        </p:txBody>
      </p:sp>
    </p:spTree>
    <p:extLst>
      <p:ext uri="{BB962C8B-B14F-4D97-AF65-F5344CB8AC3E}">
        <p14:creationId xmlns:p14="http://schemas.microsoft.com/office/powerpoint/2010/main" val="3652828417"/>
      </p:ext>
    </p:extLst>
  </p:cSld>
  <p:clrMapOvr>
    <a:overrideClrMapping bg1="dk1" tx1="lt1" bg2="dk2" tx2="lt2" accent1="accent1" accent2="accent2" accent3="accent3" accent4="accent4" accent5="accent5" accent6="accent6" hlink="hlink" folHlink="folHlink"/>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Elevated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(fill this in)</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24264091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an elevated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An elevated path is a set of [X Y Z] points as a N x 3 vector or array. These X Y Z rows denote the locations we are trying to follow, in 3D, which defines the elevated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 elevated path type must have at least 2 rows so that at least one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8.4101   15.8892  0.2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  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796940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B7D9-AD28-4A06-863A-0E71AD71579B}"/>
              </a:ext>
            </a:extLst>
          </p:cNvPr>
          <p:cNvSpPr>
            <a:spLocks noGrp="1"/>
          </p:cNvSpPr>
          <p:nvPr>
            <p:ph type="title"/>
          </p:nvPr>
        </p:nvSpPr>
        <p:spPr>
          <a:xfrm>
            <a:off x="838200" y="365124"/>
            <a:ext cx="10515600" cy="1463040"/>
          </a:xfrm>
        </p:spPr>
        <p:txBody>
          <a:bodyPr>
            <a:normAutofit/>
          </a:bodyPr>
          <a:lstStyle/>
          <a:p>
            <a:r>
              <a:rPr lang="en-US" sz="3200" b="0" i="0" u="none" strike="noStrike" baseline="0" dirty="0" err="1">
                <a:solidFill>
                  <a:srgbClr val="000000"/>
                </a:solidFill>
              </a:rPr>
              <a:t>fcn_Path_addElevationToPath</a:t>
            </a:r>
            <a:r>
              <a:rPr lang="en-US" sz="3200" dirty="0">
                <a:solidFill>
                  <a:srgbClr val="000000"/>
                </a:solidFill>
              </a:rPr>
              <a:t> adds elevation to a `path’ by finding two nearest neighbors in an `elevated path’ and interpolating their elevations</a:t>
            </a:r>
            <a:endParaRPr lang="en-US" sz="3200" dirty="0"/>
          </a:p>
        </p:txBody>
      </p:sp>
      <p:sp>
        <p:nvSpPr>
          <p:cNvPr id="5" name="Text Box 2">
            <a:extLst>
              <a:ext uri="{FF2B5EF4-FFF2-40B4-BE49-F238E27FC236}">
                <a16:creationId xmlns:a16="http://schemas.microsoft.com/office/drawing/2014/main" id="{AD6F9BAF-1FEA-4119-988F-C635402D083C}"/>
              </a:ext>
            </a:extLst>
          </p:cNvPr>
          <p:cNvSpPr txBox="1">
            <a:spLocks noChangeArrowheads="1"/>
          </p:cNvSpPr>
          <p:nvPr/>
        </p:nvSpPr>
        <p:spPr bwMode="auto">
          <a:xfrm>
            <a:off x="467497" y="2052645"/>
            <a:ext cx="5730380" cy="107721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r>
              <a:rPr lang="en-US" sz="800" dirty="0">
                <a:solidFill>
                  <a:srgbClr val="028009"/>
                </a:solidFill>
                <a:latin typeface="Courier New" panose="02070309020205020404" pitchFamily="49" charset="0"/>
              </a:rPr>
              <a:t>%% BASIC example 1.3 - works</a:t>
            </a:r>
          </a:p>
          <a:p>
            <a:r>
              <a:rPr lang="en-US" sz="800" dirty="0">
                <a:solidFill>
                  <a:srgbClr val="000000"/>
                </a:solidFill>
                <a:latin typeface="Courier New" panose="02070309020205020404" pitchFamily="49" charset="0"/>
              </a:rPr>
              <a:t>point = [0.5 0.2; 1.4 1.3]; </a:t>
            </a:r>
            <a:r>
              <a:rPr lang="en-US" sz="800" dirty="0">
                <a:solidFill>
                  <a:srgbClr val="028009"/>
                </a:solidFill>
                <a:latin typeface="Courier New" panose="02070309020205020404" pitchFamily="49" charset="0"/>
              </a:rPr>
              <a:t>% Define the query point as an XY</a:t>
            </a:r>
          </a:p>
          <a:p>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 [0 0 0.1; 0.25 0.2 0.2; 0.9 0.9 0.3; 1.1 1.1 0.4; 2.3 2.7 0.5]; </a:t>
            </a:r>
            <a:r>
              <a:rPr lang="en-US" sz="800" dirty="0">
                <a:solidFill>
                  <a:srgbClr val="028009"/>
                </a:solidFill>
                <a:latin typeface="Courier New" panose="02070309020205020404" pitchFamily="49" charset="0"/>
              </a:rPr>
              <a:t>% Define an XYZ path</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113; </a:t>
            </a:r>
            <a:r>
              <a:rPr lang="en-US" sz="800" dirty="0">
                <a:solidFill>
                  <a:srgbClr val="028009"/>
                </a:solidFill>
                <a:latin typeface="Courier New" panose="02070309020205020404" pitchFamily="49" charset="0"/>
              </a:rPr>
              <a:t>% Define the figure number</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Snap the point onto the path</a:t>
            </a:r>
          </a:p>
          <a:p>
            <a:r>
              <a:rPr lang="en-US" sz="800" dirty="0" err="1">
                <a:solidFill>
                  <a:srgbClr val="000000"/>
                </a:solidFill>
                <a:latin typeface="Courier New" panose="02070309020205020404" pitchFamily="49" charset="0"/>
              </a:rPr>
              <a:t>elevated_path</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fcn_Path_addElevationToPath</a:t>
            </a:r>
            <a:r>
              <a:rPr lang="en-US" sz="800" dirty="0">
                <a:solidFill>
                  <a:srgbClr val="000000"/>
                </a:solidFill>
                <a:latin typeface="Courier New" panose="02070309020205020404" pitchFamily="49" charset="0"/>
              </a:rPr>
              <a:t>(point, </a:t>
            </a:r>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841C0035-EBAF-47D3-BEFD-4C7454A01797}"/>
              </a:ext>
            </a:extLst>
          </p:cNvPr>
          <p:cNvPicPr>
            <a:picLocks noChangeAspect="1"/>
          </p:cNvPicPr>
          <p:nvPr/>
        </p:nvPicPr>
        <p:blipFill>
          <a:blip r:embed="rId2"/>
          <a:stretch>
            <a:fillRect/>
          </a:stretch>
        </p:blipFill>
        <p:spPr>
          <a:xfrm>
            <a:off x="6390503" y="2492376"/>
            <a:ext cx="5334000" cy="4000500"/>
          </a:xfrm>
          <a:prstGeom prst="rect">
            <a:avLst/>
          </a:prstGeom>
        </p:spPr>
      </p:pic>
      <p:pic>
        <p:nvPicPr>
          <p:cNvPr id="4" name="Picture 3">
            <a:extLst>
              <a:ext uri="{FF2B5EF4-FFF2-40B4-BE49-F238E27FC236}">
                <a16:creationId xmlns:a16="http://schemas.microsoft.com/office/drawing/2014/main" id="{ED0B5A1C-B2EB-4398-9FFE-DB0A0B67889D}"/>
              </a:ext>
            </a:extLst>
          </p:cNvPr>
          <p:cNvPicPr>
            <a:picLocks noChangeAspect="1"/>
          </p:cNvPicPr>
          <p:nvPr/>
        </p:nvPicPr>
        <p:blipFill>
          <a:blip r:embed="rId3"/>
          <a:stretch>
            <a:fillRect/>
          </a:stretch>
        </p:blipFill>
        <p:spPr>
          <a:xfrm>
            <a:off x="1588602" y="3487869"/>
            <a:ext cx="3869724" cy="2902293"/>
          </a:xfrm>
          <a:prstGeom prst="rect">
            <a:avLst/>
          </a:prstGeom>
        </p:spPr>
      </p:pic>
    </p:spTree>
    <p:extLst>
      <p:ext uri="{BB962C8B-B14F-4D97-AF65-F5344CB8AC3E}">
        <p14:creationId xmlns:p14="http://schemas.microsoft.com/office/powerpoint/2010/main" val="2598760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EF70-703B-4197-99B6-C1F9B83E34B9}"/>
              </a:ext>
            </a:extLst>
          </p:cNvPr>
          <p:cNvSpPr>
            <a:spLocks noGrp="1"/>
          </p:cNvSpPr>
          <p:nvPr>
            <p:ph type="title"/>
          </p:nvPr>
        </p:nvSpPr>
        <p:spPr/>
        <p:txBody>
          <a:bodyPr>
            <a:normAutofit fontScale="90000"/>
          </a:bodyPr>
          <a:lstStyle/>
          <a:p>
            <a:r>
              <a:rPr lang="en-US" dirty="0"/>
              <a:t>Sometimes we want more information about a path than just XY, so we define something called a “traversal”</a:t>
            </a:r>
          </a:p>
        </p:txBody>
      </p:sp>
      <p:sp>
        <p:nvSpPr>
          <p:cNvPr id="3" name="Content Placeholder 2">
            <a:extLst>
              <a:ext uri="{FF2B5EF4-FFF2-40B4-BE49-F238E27FC236}">
                <a16:creationId xmlns:a16="http://schemas.microsoft.com/office/drawing/2014/main" id="{6FF80080-1E12-4FB3-992A-C2D74D3EB964}"/>
              </a:ext>
            </a:extLst>
          </p:cNvPr>
          <p:cNvSpPr>
            <a:spLocks noGrp="1"/>
          </p:cNvSpPr>
          <p:nvPr>
            <p:ph idx="1"/>
          </p:nvPr>
        </p:nvSpPr>
        <p:spPr>
          <a:xfrm>
            <a:off x="838200" y="2171699"/>
            <a:ext cx="3821349" cy="4005263"/>
          </a:xfrm>
        </p:spPr>
        <p:txBody>
          <a:bodyPr/>
          <a:lstStyle/>
          <a:p>
            <a:pPr marL="0" indent="0">
              <a:buNone/>
            </a:pPr>
            <a:r>
              <a:rPr lang="en-US" dirty="0"/>
              <a:t>It includes subfields that are routinely used, particularly the Station and Yaw.</a:t>
            </a:r>
            <a:br>
              <a:rPr lang="en-US" dirty="0"/>
            </a:br>
            <a:br>
              <a:rPr lang="en-US" dirty="0"/>
            </a:br>
            <a:r>
              <a:rPr lang="en-US" dirty="0"/>
              <a:t>We convert from Path to Traversals often, so a function exists that will fill in a Traversal given a Path.</a:t>
            </a:r>
          </a:p>
        </p:txBody>
      </p:sp>
      <p:sp>
        <p:nvSpPr>
          <p:cNvPr id="4" name="Text Box 1">
            <a:extLst>
              <a:ext uri="{FF2B5EF4-FFF2-40B4-BE49-F238E27FC236}">
                <a16:creationId xmlns:a16="http://schemas.microsoft.com/office/drawing/2014/main" id="{630A7EBD-80F3-4657-B8FF-9D9C3FCAE713}"/>
              </a:ext>
            </a:extLst>
          </p:cNvPr>
          <p:cNvSpPr txBox="1"/>
          <p:nvPr/>
        </p:nvSpPr>
        <p:spPr>
          <a:xfrm>
            <a:off x="5417394" y="1915133"/>
            <a:ext cx="6162675" cy="457774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900" dirty="0">
                <a:solidFill>
                  <a:srgbClr val="0E00FF"/>
                </a:solidFill>
                <a:latin typeface="Courier New" panose="02070309020205020404" pitchFamily="49" charset="0"/>
              </a:rPr>
              <a:t>function</a:t>
            </a:r>
            <a:r>
              <a:rPr lang="en-US" sz="900" dirty="0">
                <a:solidFill>
                  <a:srgbClr val="000000"/>
                </a:solidFill>
                <a:latin typeface="Courier New" panose="02070309020205020404" pitchFamily="49" charset="0"/>
              </a:rPr>
              <a:t> 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path,varargin</a:t>
            </a:r>
            <a:r>
              <a:rPr lang="en-US" sz="900" dirty="0">
                <a:solidFill>
                  <a:srgbClr val="000000"/>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fcn_Path_convertPathToTraversalStructure</a:t>
            </a:r>
            <a:endParaRPr lang="en-US" sz="900" dirty="0">
              <a:solidFill>
                <a:srgbClr val="028009"/>
              </a:solidFill>
              <a:latin typeface="Courier New" panose="02070309020205020404" pitchFamily="49" charset="0"/>
            </a:endParaRPr>
          </a:p>
          <a:p>
            <a:r>
              <a:rPr lang="en-US" sz="900" dirty="0">
                <a:solidFill>
                  <a:srgbClr val="028009"/>
                </a:solidFill>
                <a:latin typeface="Courier New" panose="02070309020205020404" pitchFamily="49" charset="0"/>
              </a:rPr>
              <a:t>% Takes a Path type and creates it to a traversal structure</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FORMAT: </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 </a:t>
            </a:r>
            <a:r>
              <a:rPr lang="en-US" sz="900" dirty="0" err="1">
                <a:solidFill>
                  <a:srgbClr val="028009"/>
                </a:solidFill>
                <a:latin typeface="Courier New" panose="02070309020205020404" pitchFamily="49" charset="0"/>
              </a:rPr>
              <a:t>fcn_Path_convertPathToTraversalStructure</a:t>
            </a:r>
            <a:r>
              <a:rPr lang="en-US" sz="900" dirty="0">
                <a:solidFill>
                  <a:srgbClr val="028009"/>
                </a:solidFill>
                <a:latin typeface="Courier New" panose="02070309020205020404" pitchFamily="49" charset="0"/>
              </a:rPr>
              <a:t>(path,(</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path: an N x 2 vector of [X Y] positions, with N&gt;=2</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OUTPUTS: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a </a:t>
            </a:r>
            <a:r>
              <a:rPr lang="en-US" sz="900" dirty="0" err="1">
                <a:solidFill>
                  <a:srgbClr val="028009"/>
                </a:solidFill>
                <a:latin typeface="Courier New" panose="02070309020205020404" pitchFamily="49" charset="0"/>
              </a:rPr>
              <a:t>sttructure</a:t>
            </a:r>
            <a:r>
              <a:rPr lang="en-US" sz="900" dirty="0">
                <a:solidFill>
                  <a:srgbClr val="028009"/>
                </a:solidFill>
                <a:latin typeface="Courier New" panose="02070309020205020404" pitchFamily="49" charset="0"/>
              </a:rPr>
              <a:t> containing the following fields</a:t>
            </a:r>
          </a:p>
          <a:p>
            <a:r>
              <a:rPr lang="en-US" sz="900" dirty="0">
                <a:solidFill>
                  <a:srgbClr val="028009"/>
                </a:solidFill>
                <a:latin typeface="Courier New" panose="02070309020205020404" pitchFamily="49" charset="0"/>
              </a:rPr>
              <a:t>%            - X: an N x 1 vector that is a duplicate of the input X</a:t>
            </a:r>
          </a:p>
          <a:p>
            <a:r>
              <a:rPr lang="en-US" sz="900" dirty="0">
                <a:solidFill>
                  <a:srgbClr val="028009"/>
                </a:solidFill>
                <a:latin typeface="Courier New" panose="02070309020205020404" pitchFamily="49" charset="0"/>
              </a:rPr>
              <a:t>%            - Y: an N x 1 vector that is a duplicate of the input Y</a:t>
            </a:r>
          </a:p>
          <a:p>
            <a:r>
              <a:rPr lang="en-US" sz="900" dirty="0">
                <a:solidFill>
                  <a:srgbClr val="028009"/>
                </a:solidFill>
                <a:latin typeface="Courier New" panose="02070309020205020404" pitchFamily="49" charset="0"/>
              </a:rPr>
              <a:t>%            - Z: an N x 1 vector that is a zero array the same length as</a:t>
            </a:r>
          </a:p>
          <a:p>
            <a:r>
              <a:rPr lang="en-US" sz="900" dirty="0">
                <a:solidFill>
                  <a:srgbClr val="028009"/>
                </a:solidFill>
                <a:latin typeface="Courier New" panose="02070309020205020404" pitchFamily="49" charset="0"/>
              </a:rPr>
              <a:t>%            the input X</a:t>
            </a:r>
          </a:p>
          <a:p>
            <a:r>
              <a:rPr lang="en-US" sz="900" dirty="0">
                <a:solidFill>
                  <a:srgbClr val="028009"/>
                </a:solidFill>
                <a:latin typeface="Courier New" panose="02070309020205020404" pitchFamily="49" charset="0"/>
              </a:rPr>
              <a:t>%            - Diff: a [N x 2] array that is the change in X and Y</a:t>
            </a:r>
          </a:p>
          <a:p>
            <a:r>
              <a:rPr lang="en-US" sz="900" dirty="0">
                <a:solidFill>
                  <a:srgbClr val="028009"/>
                </a:solidFill>
                <a:latin typeface="Courier New" panose="02070309020205020404" pitchFamily="49" charset="0"/>
              </a:rPr>
              <a:t>%            (front-padded with [0 0])</a:t>
            </a:r>
          </a:p>
          <a:p>
            <a:r>
              <a:rPr lang="en-US" sz="900" dirty="0">
                <a:solidFill>
                  <a:srgbClr val="028009"/>
                </a:solidFill>
                <a:latin typeface="Courier New" panose="02070309020205020404" pitchFamily="49" charset="0"/>
              </a:rPr>
              <a:t>%            - Station: the XY distance as an N x 1 vector, representing</a:t>
            </a:r>
          </a:p>
          <a:p>
            <a:r>
              <a:rPr lang="en-US" sz="900" dirty="0">
                <a:solidFill>
                  <a:srgbClr val="028009"/>
                </a:solidFill>
                <a:latin typeface="Courier New" panose="02070309020205020404" pitchFamily="49" charset="0"/>
              </a:rPr>
              <a:t>%            the distance traveled up to the current point (starting with 0</a:t>
            </a:r>
          </a:p>
          <a:p>
            <a:r>
              <a:rPr lang="en-US" sz="900" dirty="0">
                <a:solidFill>
                  <a:srgbClr val="028009"/>
                </a:solidFill>
                <a:latin typeface="Courier New" panose="02070309020205020404" pitchFamily="49" charset="0"/>
              </a:rPr>
              <a:t>%            at the first point)</a:t>
            </a:r>
          </a:p>
          <a:p>
            <a:r>
              <a:rPr lang="en-US" sz="900" dirty="0">
                <a:solidFill>
                  <a:srgbClr val="028009"/>
                </a:solidFill>
                <a:latin typeface="Courier New" panose="02070309020205020404" pitchFamily="49" charset="0"/>
              </a:rPr>
              <a:t>%            - Yaw: the calculated yaw angle (radians) of each path segment</a:t>
            </a:r>
          </a:p>
          <a:p>
            <a:r>
              <a:rPr lang="en-US" sz="900" dirty="0">
                <a:solidFill>
                  <a:srgbClr val="028009"/>
                </a:solidFill>
                <a:latin typeface="Courier New" panose="02070309020205020404" pitchFamily="49" charset="0"/>
              </a:rPr>
              <a:t>%            (note: there are N-1 segments if there are N points, thus</a:t>
            </a:r>
          </a:p>
          <a:p>
            <a:r>
              <a:rPr lang="en-US" sz="900" dirty="0">
                <a:solidFill>
                  <a:srgbClr val="028009"/>
                </a:solidFill>
                <a:latin typeface="Courier New" panose="02070309020205020404" pitchFamily="49" charset="0"/>
              </a:rPr>
              <a:t>%            there are N-1 Yaw points)</a:t>
            </a:r>
          </a:p>
          <a:p>
            <a:r>
              <a:rPr lang="en-US" sz="900" dirty="0">
                <a:solidFill>
                  <a:srgbClr val="028009"/>
                </a:solidFill>
                <a:latin typeface="Courier New" panose="02070309020205020404" pitchFamily="49" charset="0"/>
              </a:rPr>
              <a:t>%            (thus - it is front-padded with </a:t>
            </a:r>
            <a:r>
              <a:rPr lang="en-US" sz="900" dirty="0" err="1">
                <a:solidFill>
                  <a:srgbClr val="028009"/>
                </a:solidFill>
                <a:latin typeface="Courier New" panose="02070309020205020404" pitchFamily="49" charset="0"/>
              </a:rPr>
              <a:t>NaN</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(OPTIONAL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 a figure number to plot results.</a:t>
            </a:r>
          </a:p>
        </p:txBody>
      </p:sp>
    </p:spTree>
    <p:extLst>
      <p:ext uri="{BB962C8B-B14F-4D97-AF65-F5344CB8AC3E}">
        <p14:creationId xmlns:p14="http://schemas.microsoft.com/office/powerpoint/2010/main" val="2177271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44D7-33B8-4E5D-95DA-95463867B993}"/>
              </a:ext>
            </a:extLst>
          </p:cNvPr>
          <p:cNvSpPr>
            <a:spLocks noGrp="1"/>
          </p:cNvSpPr>
          <p:nvPr>
            <p:ph type="title"/>
          </p:nvPr>
        </p:nvSpPr>
        <p:spPr/>
        <p:txBody>
          <a:bodyPr>
            <a:normAutofit fontScale="90000"/>
          </a:bodyPr>
          <a:lstStyle/>
          <a:p>
            <a:r>
              <a:rPr lang="en-US" dirty="0"/>
              <a:t>The last major type commonly used is “traversals” which are collections of traversal variables within an array, e.g. many “paths” that are together</a:t>
            </a:r>
          </a:p>
        </p:txBody>
      </p:sp>
      <p:sp>
        <p:nvSpPr>
          <p:cNvPr id="3" name="Content Placeholder 2">
            <a:extLst>
              <a:ext uri="{FF2B5EF4-FFF2-40B4-BE49-F238E27FC236}">
                <a16:creationId xmlns:a16="http://schemas.microsoft.com/office/drawing/2014/main" id="{FA83965A-0AD9-40E5-A6E0-854BBD7660FD}"/>
              </a:ext>
            </a:extLst>
          </p:cNvPr>
          <p:cNvSpPr>
            <a:spLocks noGrp="1"/>
          </p:cNvSpPr>
          <p:nvPr>
            <p:ph idx="1"/>
          </p:nvPr>
        </p:nvSpPr>
        <p:spPr/>
        <p:txBody>
          <a:bodyPr/>
          <a:lstStyle/>
          <a:p>
            <a:pPr marL="0" indent="0">
              <a:buNone/>
            </a:pPr>
            <a:r>
              <a:rPr lang="en-US" dirty="0"/>
              <a:t>An example would be:</a:t>
            </a:r>
          </a:p>
          <a:p>
            <a:pPr marL="0" indent="0">
              <a:buNone/>
            </a:pPr>
            <a:r>
              <a:rPr lang="en-US" dirty="0" err="1"/>
              <a:t>Many_traversals.traversal</a:t>
            </a:r>
            <a:r>
              <a:rPr lang="en-US" dirty="0"/>
              <a:t>{1} = </a:t>
            </a:r>
            <a:r>
              <a:rPr lang="en-US" dirty="0" err="1"/>
              <a:t>some_traversal</a:t>
            </a:r>
            <a:r>
              <a:rPr lang="en-US" dirty="0"/>
              <a:t>;</a:t>
            </a:r>
          </a:p>
          <a:p>
            <a:pPr marL="0" indent="0">
              <a:buNone/>
            </a:pPr>
            <a:r>
              <a:rPr lang="en-US" dirty="0"/>
              <a:t>Many_ </a:t>
            </a:r>
            <a:r>
              <a:rPr lang="en-US" dirty="0" err="1"/>
              <a:t>traversals.traversal</a:t>
            </a:r>
            <a:r>
              <a:rPr lang="en-US" dirty="0"/>
              <a:t>{2} = </a:t>
            </a:r>
            <a:r>
              <a:rPr lang="en-US" dirty="0" err="1"/>
              <a:t>some_other_traversal</a:t>
            </a:r>
            <a:r>
              <a:rPr lang="en-US" dirty="0"/>
              <a:t>;</a:t>
            </a:r>
          </a:p>
          <a:p>
            <a:pPr marL="0" indent="0">
              <a:buNone/>
            </a:pPr>
            <a:r>
              <a:rPr lang="en-US" dirty="0"/>
              <a:t>Etc.</a:t>
            </a:r>
            <a:br>
              <a:rPr lang="en-US" dirty="0"/>
            </a:br>
            <a:br>
              <a:rPr lang="en-US" dirty="0"/>
            </a:br>
            <a:r>
              <a:rPr lang="en-US" dirty="0"/>
              <a:t>So, the variable ‘Many_ traversals’ is a “traversals” type and contains an array of different traversals together. This variable allows us to create functions that operate on many traversals at the same time (such as plotting, averaging, variance calculations,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02331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BF12-0CC5-4279-BDA9-03EAC5BC41FB}"/>
              </a:ext>
            </a:extLst>
          </p:cNvPr>
          <p:cNvSpPr>
            <a:spLocks noGrp="1"/>
          </p:cNvSpPr>
          <p:nvPr>
            <p:ph type="title"/>
          </p:nvPr>
        </p:nvSpPr>
        <p:spPr/>
        <p:txBody>
          <a:bodyPr/>
          <a:lstStyle/>
          <a:p>
            <a:r>
              <a:rPr lang="en-US" dirty="0"/>
              <a:t>The organization of this presentation is as follows:</a:t>
            </a:r>
          </a:p>
        </p:txBody>
      </p:sp>
      <p:sp>
        <p:nvSpPr>
          <p:cNvPr id="3" name="Content Placeholder 2">
            <a:extLst>
              <a:ext uri="{FF2B5EF4-FFF2-40B4-BE49-F238E27FC236}">
                <a16:creationId xmlns:a16="http://schemas.microsoft.com/office/drawing/2014/main" id="{A8C69AAC-0911-45AF-B0D1-9F62F7DB3436}"/>
              </a:ext>
            </a:extLst>
          </p:cNvPr>
          <p:cNvSpPr>
            <a:spLocks noGrp="1"/>
          </p:cNvSpPr>
          <p:nvPr>
            <p:ph idx="1"/>
          </p:nvPr>
        </p:nvSpPr>
        <p:spPr/>
        <p:txBody>
          <a:bodyPr>
            <a:normAutofit lnSpcReduction="10000"/>
          </a:bodyPr>
          <a:lstStyle/>
          <a:p>
            <a:r>
              <a:rPr lang="en-US" dirty="0"/>
              <a:t>Motivation and definitions</a:t>
            </a:r>
          </a:p>
          <a:p>
            <a:r>
              <a:rPr lang="en-US" dirty="0"/>
              <a:t>Basic “getting started” functions</a:t>
            </a:r>
          </a:p>
          <a:p>
            <a:r>
              <a:rPr lang="en-US" dirty="0"/>
              <a:t>Basic path operations – intersections and snapping</a:t>
            </a:r>
          </a:p>
          <a:p>
            <a:r>
              <a:rPr lang="en-US" dirty="0"/>
              <a:t>Functions that trim paths</a:t>
            </a:r>
          </a:p>
          <a:p>
            <a:r>
              <a:rPr lang="en-US" dirty="0"/>
              <a:t>Functions that project paths</a:t>
            </a:r>
          </a:p>
          <a:p>
            <a:r>
              <a:rPr lang="en-US" dirty="0"/>
              <a:t>Statistical analysis of paths</a:t>
            </a:r>
          </a:p>
          <a:p>
            <a:r>
              <a:rPr lang="en-US" dirty="0"/>
              <a:t>Path averaging methods</a:t>
            </a:r>
          </a:p>
          <a:p>
            <a:r>
              <a:rPr lang="en-US" dirty="0"/>
              <a:t>Working with elevated paths</a:t>
            </a:r>
          </a:p>
          <a:p>
            <a:r>
              <a:rPr lang="en-US" dirty="0"/>
              <a:t>Miscellaneous functions</a:t>
            </a:r>
          </a:p>
          <a:p>
            <a:endParaRPr lang="en-US" dirty="0"/>
          </a:p>
        </p:txBody>
      </p:sp>
    </p:spTree>
    <p:extLst>
      <p:ext uri="{BB962C8B-B14F-4D97-AF65-F5344CB8AC3E}">
        <p14:creationId xmlns:p14="http://schemas.microsoft.com/office/powerpoint/2010/main" val="929455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817C-3EAC-FFA2-2AAC-73422E124DA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42535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“getting started” functions in the library</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2022-01-07 by S. Brennan</a:t>
            </a:r>
          </a:p>
        </p:txBody>
      </p:sp>
    </p:spTree>
    <p:extLst>
      <p:ext uri="{BB962C8B-B14F-4D97-AF65-F5344CB8AC3E}">
        <p14:creationId xmlns:p14="http://schemas.microsoft.com/office/powerpoint/2010/main" val="3542928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getting started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Checking the inputs to functions</a:t>
            </a:r>
            <a:br>
              <a:rPr lang="en-US" dirty="0"/>
            </a:br>
            <a:r>
              <a:rPr lang="en-US" dirty="0"/>
              <a:t>Defining starter paths</a:t>
            </a:r>
            <a:br>
              <a:rPr lang="en-US" dirty="0"/>
            </a:br>
            <a:r>
              <a:rPr lang="en-US" dirty="0"/>
              <a:t>Letting users draw their own paths</a:t>
            </a:r>
            <a:br>
              <a:rPr lang="en-US" dirty="0"/>
            </a:br>
            <a:r>
              <a:rPr lang="en-US" dirty="0"/>
              <a:t>Examining path angles</a:t>
            </a:r>
            <a:br>
              <a:rPr lang="en-US" dirty="0"/>
            </a:br>
            <a:r>
              <a:rPr lang="en-US" dirty="0"/>
              <a:t>Converting paths into traversals and plotting</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1412399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inputs to functions</a:t>
            </a:r>
          </a:p>
        </p:txBody>
      </p:sp>
    </p:spTree>
    <p:extLst>
      <p:ext uri="{BB962C8B-B14F-4D97-AF65-F5344CB8AC3E}">
        <p14:creationId xmlns:p14="http://schemas.microsoft.com/office/powerpoint/2010/main" val="928553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75EF-0AB2-4C89-B61D-8C3DF5B5ECEC}"/>
              </a:ext>
            </a:extLst>
          </p:cNvPr>
          <p:cNvSpPr>
            <a:spLocks noGrp="1"/>
          </p:cNvSpPr>
          <p:nvPr>
            <p:ph type="title"/>
          </p:nvPr>
        </p:nvSpPr>
        <p:spPr/>
        <p:txBody>
          <a:bodyPr>
            <a:noAutofit/>
          </a:bodyPr>
          <a:lstStyle/>
          <a:p>
            <a:r>
              <a:rPr lang="en-US" sz="3600" dirty="0"/>
              <a:t>The function </a:t>
            </a:r>
            <a:r>
              <a:rPr lang="en-US" sz="1400" b="0" dirty="0" err="1">
                <a:solidFill>
                  <a:srgbClr val="D4D4D4"/>
                </a:solidFill>
                <a:effectLst/>
                <a:latin typeface="Consolas" panose="020B0609020204030204" pitchFamily="49" charset="0"/>
              </a:rPr>
              <a:t>fcn_Path_checkInputsToFunctions</a:t>
            </a:r>
            <a:br>
              <a:rPr lang="en-US" sz="1400" b="0" dirty="0">
                <a:solidFill>
                  <a:srgbClr val="D4D4D4"/>
                </a:solidFill>
                <a:effectLst/>
                <a:latin typeface="Consolas" panose="020B0609020204030204" pitchFamily="49" charset="0"/>
              </a:rPr>
            </a:br>
            <a:r>
              <a:rPr lang="en-US" sz="3600" dirty="0"/>
              <a:t>is a general-use function whose only purpose is to confirm that variables that are passed to it meet the requirements of each type.</a:t>
            </a:r>
          </a:p>
        </p:txBody>
      </p:sp>
      <p:sp>
        <p:nvSpPr>
          <p:cNvPr id="3" name="Content Placeholder 2">
            <a:extLst>
              <a:ext uri="{FF2B5EF4-FFF2-40B4-BE49-F238E27FC236}">
                <a16:creationId xmlns:a16="http://schemas.microsoft.com/office/drawing/2014/main" id="{E672BF88-656B-4FFA-B5C2-9FA212129C07}"/>
              </a:ext>
            </a:extLst>
          </p:cNvPr>
          <p:cNvSpPr>
            <a:spLocks noGrp="1"/>
          </p:cNvSpPr>
          <p:nvPr>
            <p:ph idx="1"/>
          </p:nvPr>
        </p:nvSpPr>
        <p:spPr>
          <a:xfrm>
            <a:off x="838200" y="1825625"/>
            <a:ext cx="3390900" cy="4351338"/>
          </a:xfrm>
        </p:spPr>
        <p:txBody>
          <a:bodyPr/>
          <a:lstStyle/>
          <a:p>
            <a:pPr marL="0" indent="0">
              <a:buNone/>
            </a:pPr>
            <a:r>
              <a:rPr lang="en-US" dirty="0"/>
              <a:t>This is called “</a:t>
            </a:r>
            <a:r>
              <a:rPr lang="en-US" dirty="0" err="1"/>
              <a:t>fcn_Path_checkInputsToFunctions</a:t>
            </a:r>
            <a:r>
              <a:rPr lang="en-US" dirty="0"/>
              <a:t>”</a:t>
            </a:r>
          </a:p>
          <a:p>
            <a:pPr marL="0" indent="0">
              <a:buNone/>
            </a:pPr>
            <a:endParaRPr lang="en-US" dirty="0"/>
          </a:p>
          <a:p>
            <a:pPr marL="0" indent="0">
              <a:buNone/>
            </a:pPr>
            <a:r>
              <a:rPr lang="en-US" dirty="0"/>
              <a:t>It is often called repeatedly at the top of other codes to check that the inputs are the correct type.</a:t>
            </a:r>
          </a:p>
        </p:txBody>
      </p:sp>
      <p:sp>
        <p:nvSpPr>
          <p:cNvPr id="4" name="TextBox 3">
            <a:extLst>
              <a:ext uri="{FF2B5EF4-FFF2-40B4-BE49-F238E27FC236}">
                <a16:creationId xmlns:a16="http://schemas.microsoft.com/office/drawing/2014/main" id="{3018D780-D121-4DFD-9022-B3D824E18B46}"/>
              </a:ext>
            </a:extLst>
          </p:cNvPr>
          <p:cNvSpPr txBox="1"/>
          <p:nvPr/>
        </p:nvSpPr>
        <p:spPr>
          <a:xfrm>
            <a:off x="7246620" y="1825625"/>
            <a:ext cx="3671198" cy="4985980"/>
          </a:xfrm>
          <a:prstGeom prst="rect">
            <a:avLst/>
          </a:prstGeom>
          <a:noFill/>
        </p:spPr>
        <p:txBody>
          <a:bodyPr wrap="none" rtlCol="0">
            <a:spAutoFit/>
          </a:bodyPr>
          <a:lstStyle/>
          <a:p>
            <a:r>
              <a:rPr lang="en-US" sz="600" dirty="0">
                <a:solidFill>
                  <a:srgbClr val="0E00FF"/>
                </a:solidFill>
                <a:latin typeface="Courier New" panose="02070309020205020404" pitchFamily="49" charset="0"/>
              </a:rPr>
              <a:t>function</a:t>
            </a:r>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fcn_Path_checkInputsToFunctions</a:t>
            </a:r>
            <a:r>
              <a:rPr lang="en-US" sz="600" dirty="0">
                <a:solidFill>
                  <a:srgbClr val="000000"/>
                </a:solidFill>
                <a:latin typeface="Courier New" panose="02070309020205020404" pitchFamily="49" charset="0"/>
              </a:rPr>
              <a:t>(</a:t>
            </a:r>
            <a:r>
              <a:rPr lang="en-US" sz="600" dirty="0">
                <a:solidFill>
                  <a:srgbClr val="0E00FF"/>
                </a:solidFill>
                <a:latin typeface="Courier New" panose="02070309020205020404" pitchFamily="49" charset="0"/>
              </a:rPr>
              <a:t>...</a:t>
            </a:r>
          </a:p>
          <a:p>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variable,variable_type_string</a:t>
            </a:r>
            <a:r>
              <a:rPr lang="en-US" sz="600" dirty="0">
                <a:solidFill>
                  <a:srgbClr val="000000"/>
                </a:solidFill>
                <a:latin typeface="Courier New" panose="02070309020205020404" pitchFamily="49" charset="0"/>
              </a:rPr>
              <a:t>)</a:t>
            </a:r>
          </a:p>
          <a:p>
            <a:r>
              <a:rPr lang="en-US" sz="600" dirty="0">
                <a:solidFill>
                  <a:srgbClr val="000000"/>
                </a:solidFill>
                <a:latin typeface="Courier New" panose="02070309020205020404" pitchFamily="49" charset="0"/>
              </a:rPr>
              <a:t> </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endParaRPr lang="en-US" sz="600" dirty="0">
              <a:solidFill>
                <a:srgbClr val="028009"/>
              </a:solidFill>
              <a:latin typeface="Courier New" panose="02070309020205020404" pitchFamily="49" charset="0"/>
            </a:endParaRPr>
          </a:p>
          <a:p>
            <a:r>
              <a:rPr lang="en-US" sz="600" dirty="0">
                <a:solidFill>
                  <a:srgbClr val="028009"/>
                </a:solidFill>
                <a:latin typeface="Courier New" panose="02070309020205020404" pitchFamily="49" charset="0"/>
              </a:rPr>
              <a:t>% Checks the variable types commonly used in the Path class to ensure that</a:t>
            </a:r>
          </a:p>
          <a:p>
            <a:r>
              <a:rPr lang="en-US" sz="600" dirty="0">
                <a:solidFill>
                  <a:srgbClr val="028009"/>
                </a:solidFill>
                <a:latin typeface="Courier New" panose="02070309020205020404" pitchFamily="49" charset="0"/>
              </a:rPr>
              <a:t>% they are correctly formed. This function is typically called at the top</a:t>
            </a:r>
          </a:p>
          <a:p>
            <a:r>
              <a:rPr lang="en-US" sz="600" dirty="0">
                <a:solidFill>
                  <a:srgbClr val="028009"/>
                </a:solidFill>
                <a:latin typeface="Courier New" panose="02070309020205020404" pitchFamily="49" charset="0"/>
              </a:rPr>
              <a:t>% of most Path class functions. The input is a variable and a string</a:t>
            </a:r>
          </a:p>
          <a:p>
            <a:r>
              <a:rPr lang="en-US" sz="600" dirty="0">
                <a:solidFill>
                  <a:srgbClr val="028009"/>
                </a:solidFill>
                <a:latin typeface="Courier New" panose="02070309020205020404" pitchFamily="49" charset="0"/>
              </a:rPr>
              <a:t>% defining the "type" of the variable. This function checks to see that</a:t>
            </a:r>
          </a:p>
          <a:p>
            <a:r>
              <a:rPr lang="en-US" sz="600" dirty="0">
                <a:solidFill>
                  <a:srgbClr val="028009"/>
                </a:solidFill>
                <a:latin typeface="Courier New" panose="02070309020205020404" pitchFamily="49" charset="0"/>
              </a:rPr>
              <a:t>% they are compatible. For example, the 'path' type variables in the class</a:t>
            </a:r>
          </a:p>
          <a:p>
            <a:r>
              <a:rPr lang="en-US" sz="600" dirty="0">
                <a:solidFill>
                  <a:srgbClr val="028009"/>
                </a:solidFill>
                <a:latin typeface="Courier New" panose="02070309020205020404" pitchFamily="49" charset="0"/>
              </a:rPr>
              <a:t>% function are N x 2 arrays of [x y] pairs; if someone had a path variable</a:t>
            </a:r>
          </a:p>
          <a:p>
            <a:r>
              <a:rPr lang="en-US" sz="600" dirty="0">
                <a:solidFill>
                  <a:srgbClr val="028009"/>
                </a:solidFill>
                <a:latin typeface="Courier New" panose="02070309020205020404" pitchFamily="49" charset="0"/>
              </a:rPr>
              <a:t>% called "</a:t>
            </a:r>
            <a:r>
              <a:rPr lang="en-US" sz="600" dirty="0" err="1">
                <a:solidFill>
                  <a:srgbClr val="028009"/>
                </a:solidFill>
                <a:latin typeface="Courier New" panose="02070309020205020404" pitchFamily="49" charset="0"/>
              </a:rPr>
              <a:t>path_example</a:t>
            </a:r>
            <a:r>
              <a:rPr lang="en-US" sz="600" dirty="0">
                <a:solidFill>
                  <a:srgbClr val="028009"/>
                </a:solidFill>
                <a:latin typeface="Courier New" panose="02070309020205020404" pitchFamily="49" charset="0"/>
              </a:rPr>
              <a:t>", they could check that this fit the path type by</a:t>
            </a:r>
          </a:p>
          <a:p>
            <a:r>
              <a:rPr lang="en-US" sz="600" dirty="0">
                <a:solidFill>
                  <a:srgbClr val="028009"/>
                </a:solidFill>
                <a:latin typeface="Courier New" panose="02070309020205020404" pitchFamily="49" charset="0"/>
              </a:rPr>
              <a:t>% calling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path_example,'path</a:t>
            </a:r>
            <a:r>
              <a:rPr lang="en-US" sz="600" dirty="0">
                <a:solidFill>
                  <a:srgbClr val="028009"/>
                </a:solidFill>
                <a:latin typeface="Courier New" panose="02070309020205020404" pitchFamily="49" charset="0"/>
              </a:rPr>
              <a:t>'). This</a:t>
            </a:r>
          </a:p>
          <a:p>
            <a:r>
              <a:rPr lang="en-US" sz="600" dirty="0">
                <a:solidFill>
                  <a:srgbClr val="028009"/>
                </a:solidFill>
                <a:latin typeface="Courier New" panose="02070309020205020404" pitchFamily="49" charset="0"/>
              </a:rPr>
              <a:t>% function would then check that the array was N x 2, and if it was not, it</a:t>
            </a:r>
          </a:p>
          <a:p>
            <a:r>
              <a:rPr lang="en-US" sz="600" dirty="0">
                <a:solidFill>
                  <a:srgbClr val="028009"/>
                </a:solidFill>
                <a:latin typeface="Courier New" panose="02070309020205020404" pitchFamily="49" charset="0"/>
              </a:rPr>
              <a:t>% would send out an error warning.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FORMAT: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variable,variable_type_string</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INPUTS: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variable: the variable to check</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a string representing the variable type to</a:t>
            </a:r>
          </a:p>
          <a:p>
            <a:r>
              <a:rPr lang="en-US" sz="600" dirty="0">
                <a:solidFill>
                  <a:srgbClr val="028009"/>
                </a:solidFill>
                <a:latin typeface="Courier New" panose="02070309020205020404" pitchFamily="49" charset="0"/>
              </a:rPr>
              <a:t>%      check. The current strings include:</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 - checks that the station type is N x 1 and is a</a:t>
            </a:r>
          </a:p>
          <a:p>
            <a:r>
              <a:rPr lang="en-US" sz="600" dirty="0">
                <a:solidFill>
                  <a:srgbClr val="028009"/>
                </a:solidFill>
                <a:latin typeface="Courier New" panose="02070309020205020404" pitchFamily="49" charset="0"/>
              </a:rPr>
              <a:t>%            number.</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'stations' - checks that the station type is N x 1 and is a</a:t>
            </a:r>
          </a:p>
          <a:p>
            <a:r>
              <a:rPr lang="en-US" sz="600" dirty="0">
                <a:solidFill>
                  <a:srgbClr val="028009"/>
                </a:solidFill>
                <a:latin typeface="Courier New" panose="02070309020205020404" pitchFamily="49" charset="0"/>
              </a:rPr>
              <a:t>%            number, with N &gt;= 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  - checks that the path type is N x 2 with N&gt;=2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'paths'  - checks that the path type is N x 2 with N&gt;=3</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 - checks if a structure with X, Y, and Station,</a:t>
            </a:r>
          </a:p>
          <a:p>
            <a:r>
              <a:rPr lang="en-US" sz="600" dirty="0">
                <a:solidFill>
                  <a:srgbClr val="028009"/>
                </a:solidFill>
                <a:latin typeface="Courier New" panose="02070309020205020404" pitchFamily="49" charset="0"/>
              </a:rPr>
              <a:t>%            and that each has an N x 1 vector within all of same length.</a:t>
            </a:r>
          </a:p>
          <a:p>
            <a:r>
              <a:rPr lang="en-US" sz="600" dirty="0">
                <a:solidFill>
                  <a:srgbClr val="028009"/>
                </a:solidFill>
                <a:latin typeface="Courier New" panose="02070309020205020404" pitchFamily="49" charset="0"/>
              </a:rPr>
              <a:t>%            Further, the Station field must be strictly increasing.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'traversals' - checks if a structure containing a subfield</a:t>
            </a:r>
          </a:p>
          <a:p>
            <a:r>
              <a:rPr lang="en-US" sz="600" dirty="0">
                <a:solidFill>
                  <a:srgbClr val="028009"/>
                </a:solidFill>
                <a:latin typeface="Courier New" panose="02070309020205020404" pitchFamily="49" charset="0"/>
              </a:rPr>
              <a:t>%            that is a cell array of </a:t>
            </a:r>
            <a:r>
              <a:rPr lang="en-US" sz="600" dirty="0" err="1">
                <a:solidFill>
                  <a:srgbClr val="028009"/>
                </a:solidFill>
                <a:latin typeface="Courier New" panose="02070309020205020404" pitchFamily="49" charset="0"/>
              </a:rPr>
              <a:t>traveral</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i</a:t>
            </a:r>
            <a:r>
              <a:rPr lang="en-US" sz="600" dirty="0">
                <a:solidFill>
                  <a:srgbClr val="028009"/>
                </a:solidFill>
                <a:latin typeface="Courier New" panose="02070309020205020404" pitchFamily="49" charset="0"/>
              </a:rPr>
              <a:t>}, e.g. "</a:t>
            </a:r>
            <a:r>
              <a:rPr lang="en-US" sz="600" dirty="0" err="1">
                <a:solidFill>
                  <a:srgbClr val="028009"/>
                </a:solidFill>
                <a:latin typeface="Courier New" panose="02070309020205020404" pitchFamily="49" charset="0"/>
              </a:rPr>
              <a:t>data.traversal</a:t>
            </a:r>
            <a:r>
              <a:rPr lang="en-US" sz="600" dirty="0">
                <a:solidFill>
                  <a:srgbClr val="028009"/>
                </a:solidFill>
                <a:latin typeface="Courier New" panose="02070309020205020404" pitchFamily="49" charset="0"/>
              </a:rPr>
              <a:t>{3}",</a:t>
            </a:r>
          </a:p>
          <a:p>
            <a:r>
              <a:rPr lang="en-US" sz="600" dirty="0">
                <a:solidFill>
                  <a:srgbClr val="028009"/>
                </a:solidFill>
                <a:latin typeface="Courier New" panose="02070309020205020404" pitchFamily="49" charset="0"/>
              </a:rPr>
              <a:t>%            with each traversal also meeting traversal requirements.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Note that the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is not case sensitive: for</a:t>
            </a:r>
          </a:p>
          <a:p>
            <a:r>
              <a:rPr lang="en-US" sz="600" dirty="0">
                <a:solidFill>
                  <a:srgbClr val="028009"/>
                </a:solidFill>
                <a:latin typeface="Courier New" panose="02070309020205020404" pitchFamily="49" charset="0"/>
              </a:rPr>
              <a:t>%      example, 'station' and 'Station' or '</a:t>
            </a:r>
            <a:r>
              <a:rPr lang="en-US" sz="600" dirty="0" err="1">
                <a:solidFill>
                  <a:srgbClr val="028009"/>
                </a:solidFill>
                <a:latin typeface="Courier New" panose="02070309020205020404" pitchFamily="49" charset="0"/>
              </a:rPr>
              <a:t>STAtion</a:t>
            </a:r>
            <a:r>
              <a:rPr lang="en-US" sz="600" dirty="0">
                <a:solidFill>
                  <a:srgbClr val="028009"/>
                </a:solidFill>
                <a:latin typeface="Courier New" panose="02070309020205020404" pitchFamily="49" charset="0"/>
              </a:rPr>
              <a:t>' all give the same</a:t>
            </a:r>
          </a:p>
          <a:p>
            <a:r>
              <a:rPr lang="en-US" sz="600" dirty="0">
                <a:solidFill>
                  <a:srgbClr val="028009"/>
                </a:solidFill>
                <a:latin typeface="Courier New" panose="02070309020205020404" pitchFamily="49" charset="0"/>
              </a:rPr>
              <a:t>%      result.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OUTPUTS: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 explicit outputs, but produces MATLAB error outputs if conditions</a:t>
            </a:r>
          </a:p>
          <a:p>
            <a:r>
              <a:rPr lang="en-US" sz="600" dirty="0">
                <a:solidFill>
                  <a:srgbClr val="028009"/>
                </a:solidFill>
                <a:latin typeface="Courier New" panose="02070309020205020404" pitchFamily="49" charset="0"/>
              </a:rPr>
              <a:t>%      not met, with explanation within the error outputs of the problem.</a:t>
            </a:r>
          </a:p>
        </p:txBody>
      </p:sp>
    </p:spTree>
    <p:extLst>
      <p:ext uri="{BB962C8B-B14F-4D97-AF65-F5344CB8AC3E}">
        <p14:creationId xmlns:p14="http://schemas.microsoft.com/office/powerpoint/2010/main" val="620401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124BB-7A96-44AE-A974-912121606CED}"/>
              </a:ext>
            </a:extLst>
          </p:cNvPr>
          <p:cNvSpPr>
            <a:spLocks noGrp="1"/>
          </p:cNvSpPr>
          <p:nvPr>
            <p:ph type="title"/>
          </p:nvPr>
        </p:nvSpPr>
        <p:spPr/>
        <p:txBody>
          <a:bodyPr/>
          <a:lstStyle/>
          <a:p>
            <a:r>
              <a:rPr lang="en-US" dirty="0"/>
              <a:t>Nearly all the functions use an input checking system, </a:t>
            </a:r>
          </a:p>
        </p:txBody>
      </p:sp>
      <p:sp>
        <p:nvSpPr>
          <p:cNvPr id="3" name="Content Placeholder 2">
            <a:extLst>
              <a:ext uri="{FF2B5EF4-FFF2-40B4-BE49-F238E27FC236}">
                <a16:creationId xmlns:a16="http://schemas.microsoft.com/office/drawing/2014/main" id="{4F10312F-6211-4123-ACD5-9E96AE858F98}"/>
              </a:ext>
            </a:extLst>
          </p:cNvPr>
          <p:cNvSpPr>
            <a:spLocks noGrp="1"/>
          </p:cNvSpPr>
          <p:nvPr>
            <p:ph idx="1"/>
          </p:nvPr>
        </p:nvSpPr>
        <p:spPr/>
        <p:txBody>
          <a:bodyPr/>
          <a:lstStyle/>
          <a:p>
            <a:pPr marL="0" indent="0">
              <a:buNone/>
            </a:pPr>
            <a:r>
              <a:rPr lang="en-US" dirty="0"/>
              <a:t>As of Dec. 2021, we are working to create a utility that will replace this (a better version exists in the Debug repo)</a:t>
            </a:r>
          </a:p>
        </p:txBody>
      </p:sp>
      <p:sp>
        <p:nvSpPr>
          <p:cNvPr id="4" name="TextBox 3">
            <a:extLst>
              <a:ext uri="{FF2B5EF4-FFF2-40B4-BE49-F238E27FC236}">
                <a16:creationId xmlns:a16="http://schemas.microsoft.com/office/drawing/2014/main" id="{C4441B70-80F5-48E4-97A5-F695A9B7C2FF}"/>
              </a:ext>
            </a:extLst>
          </p:cNvPr>
          <p:cNvSpPr txBox="1"/>
          <p:nvPr/>
        </p:nvSpPr>
        <p:spPr>
          <a:xfrm>
            <a:off x="1540566" y="3279913"/>
            <a:ext cx="9919252" cy="1015663"/>
          </a:xfrm>
          <a:prstGeom prst="rect">
            <a:avLst/>
          </a:prstGeom>
          <a:noFill/>
        </p:spPr>
        <p:txBody>
          <a:bodyPr wrap="square" rtlCol="0">
            <a:spAutoFit/>
          </a:bodyPr>
          <a:lstStyle/>
          <a:p>
            <a:r>
              <a:rPr lang="en-US" sz="1200" b="0" i="0" u="none" strike="noStrike" baseline="0" dirty="0">
                <a:solidFill>
                  <a:srgbClr val="028009"/>
                </a:solidFill>
                <a:latin typeface="Courier New" panose="02070309020205020404" pitchFamily="49" charset="0"/>
              </a:rPr>
              <a:t>%% Show how input arguments are checked, </a:t>
            </a:r>
            <a:r>
              <a:rPr lang="en-US" sz="1200" b="0" i="0" u="none" strike="noStrike" baseline="0" dirty="0" err="1">
                <a:solidFill>
                  <a:srgbClr val="028009"/>
                </a:solidFill>
                <a:latin typeface="Courier New" panose="02070309020205020404" pitchFamily="49" charset="0"/>
              </a:rPr>
              <a:t>fcn_Path_checkInputsToFunctions</a:t>
            </a:r>
            <a:endParaRPr lang="en-US" sz="1200" b="0" i="0" u="none" strike="noStrike" baseline="0" dirty="0">
              <a:solidFill>
                <a:srgbClr val="028009"/>
              </a:solidFill>
              <a:latin typeface="Courier New" panose="02070309020205020404" pitchFamily="49" charset="0"/>
            </a:endParaRPr>
          </a:p>
          <a:p>
            <a:r>
              <a:rPr lang="en-US" sz="1200" b="0" i="0" u="none" strike="noStrike" baseline="0" dirty="0">
                <a:solidFill>
                  <a:srgbClr val="028009"/>
                </a:solidFill>
                <a:latin typeface="Courier New" panose="02070309020205020404" pitchFamily="49" charset="0"/>
              </a:rPr>
              <a:t>% TO-DO - move debug tools into utilities and remove the </a:t>
            </a:r>
            <a:r>
              <a:rPr lang="en-US" sz="1200" b="0" i="0" u="none" strike="noStrike" baseline="0" dirty="0" err="1">
                <a:solidFill>
                  <a:srgbClr val="028009"/>
                </a:solidFill>
                <a:latin typeface="Courier New" panose="02070309020205020404" pitchFamily="49" charset="0"/>
              </a:rPr>
              <a:t>checkinputs</a:t>
            </a:r>
            <a:r>
              <a:rPr lang="en-US" sz="1200" b="0" i="0" u="none" strike="noStrike" baseline="0" dirty="0">
                <a:solidFill>
                  <a:srgbClr val="028009"/>
                </a:solidFill>
                <a:latin typeface="Courier New" panose="02070309020205020404" pitchFamily="49" charset="0"/>
              </a:rPr>
              <a:t> capability out of Path class</a:t>
            </a:r>
          </a:p>
          <a:p>
            <a:r>
              <a:rPr lang="en-US" sz="1200" b="0" i="0" u="none" strike="noStrike" baseline="0" dirty="0" err="1">
                <a:solidFill>
                  <a:srgbClr val="000000"/>
                </a:solidFill>
                <a:latin typeface="Courier New" panose="02070309020205020404" pitchFamily="49" charset="0"/>
              </a:rPr>
              <a:t>path_test</a:t>
            </a:r>
            <a:r>
              <a:rPr lang="en-US" sz="1200" b="0" i="0" u="none" strike="noStrike" baseline="0" dirty="0">
                <a:solidFill>
                  <a:srgbClr val="000000"/>
                </a:solidFill>
                <a:latin typeface="Courier New" panose="02070309020205020404" pitchFamily="49" charset="0"/>
              </a:rPr>
              <a:t> = [4 1; 2 1];</a:t>
            </a:r>
          </a:p>
          <a:p>
            <a:r>
              <a:rPr lang="en-US" sz="1200" b="0" i="0" u="none" strike="noStrike" baseline="0" dirty="0" err="1">
                <a:solidFill>
                  <a:srgbClr val="000000"/>
                </a:solidFill>
                <a:latin typeface="Courier New" panose="02070309020205020404" pitchFamily="49" charset="0"/>
              </a:rPr>
              <a:t>fcn_Path_checkInputsToFunctions</a:t>
            </a:r>
            <a:r>
              <a:rPr lang="en-US" sz="1200" b="0" i="0" u="none" strike="noStrike" baseline="0" dirty="0">
                <a:solidFill>
                  <a:srgbClr val="000000"/>
                </a:solidFill>
                <a:latin typeface="Courier New" panose="02070309020205020404" pitchFamily="49" charset="0"/>
              </a:rPr>
              <a:t>(</a:t>
            </a:r>
            <a:r>
              <a:rPr lang="en-US" sz="1200" b="0" i="0" u="none" strike="noStrike" baseline="0" dirty="0" err="1">
                <a:solidFill>
                  <a:srgbClr val="000000"/>
                </a:solidFill>
                <a:latin typeface="Courier New" panose="02070309020205020404" pitchFamily="49" charset="0"/>
              </a:rPr>
              <a:t>path_test</a:t>
            </a:r>
            <a:r>
              <a:rPr lang="en-US" sz="1200" b="0" i="0" u="none" strike="noStrike" baseline="0" dirty="0">
                <a:solidFill>
                  <a:srgbClr val="000000"/>
                </a:solidFill>
                <a:latin typeface="Courier New" panose="02070309020205020404" pitchFamily="49" charset="0"/>
              </a:rPr>
              <a:t>, </a:t>
            </a:r>
            <a:r>
              <a:rPr lang="en-US" sz="1200" b="0" i="0" u="none" strike="noStrike" baseline="0" dirty="0">
                <a:solidFill>
                  <a:srgbClr val="AA04F9"/>
                </a:solidFill>
                <a:latin typeface="Courier New" panose="02070309020205020404" pitchFamily="49" charset="0"/>
              </a:rPr>
              <a:t>'path'</a:t>
            </a:r>
            <a:r>
              <a:rPr lang="en-US" sz="1200" b="0" i="0" u="none" strike="noStrike" baseline="0" dirty="0">
                <a:solidFill>
                  <a:srgbClr val="000000"/>
                </a:solidFill>
                <a:latin typeface="Courier New" panose="02070309020205020404" pitchFamily="49" charset="0"/>
              </a:rPr>
              <a:t>);</a:t>
            </a:r>
          </a:p>
          <a:p>
            <a:endParaRPr lang="en-US" sz="1200" dirty="0"/>
          </a:p>
        </p:txBody>
      </p:sp>
    </p:spTree>
    <p:extLst>
      <p:ext uri="{BB962C8B-B14F-4D97-AF65-F5344CB8AC3E}">
        <p14:creationId xmlns:p14="http://schemas.microsoft.com/office/powerpoint/2010/main" val="2063005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starter paths</a:t>
            </a:r>
          </a:p>
        </p:txBody>
      </p:sp>
    </p:spTree>
    <p:extLst>
      <p:ext uri="{BB962C8B-B14F-4D97-AF65-F5344CB8AC3E}">
        <p14:creationId xmlns:p14="http://schemas.microsoft.com/office/powerpoint/2010/main" val="2437416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rmAutofit fontScale="90000"/>
          </a:bodyPr>
          <a:lstStyle/>
          <a:p>
            <a:r>
              <a:rPr lang="en-US" dirty="0"/>
              <a:t>We’re often creating paths, but for dummy “starter” paths we have a function to create samples</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2246243"/>
            <a:ext cx="4991100" cy="3930720"/>
          </a:xfrm>
        </p:spPr>
        <p:txBody>
          <a:bodyPr>
            <a:normAutofit fontScale="77500" lnSpcReduction="20000"/>
          </a:bodyPr>
          <a:lstStyle/>
          <a:p>
            <a:pPr marL="0" indent="0">
              <a:buNone/>
            </a:pPr>
            <a:r>
              <a:rPr lang="en-US" dirty="0"/>
              <a:t>It fills in (currently) three different paths in an array, which is easily converted into a “traversals” type.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a:t>
            </a:r>
            <a:r>
              <a:rPr lang="en-US" dirty="0">
                <a:solidFill>
                  <a:srgbClr val="FF0000"/>
                </a:solidFill>
              </a:rPr>
              <a:t>a click-to-draw functionality </a:t>
            </a:r>
            <a:r>
              <a:rPr lang="en-US" dirty="0"/>
              <a:t>also exists by setting a flag within the function itself. This allows interactive creation of paths in this function!</a:t>
            </a:r>
          </a:p>
        </p:txBody>
      </p:sp>
      <p:sp>
        <p:nvSpPr>
          <p:cNvPr id="4" name="Text Box 1">
            <a:extLst>
              <a:ext uri="{FF2B5EF4-FFF2-40B4-BE49-F238E27FC236}">
                <a16:creationId xmlns:a16="http://schemas.microsoft.com/office/drawing/2014/main" id="{8F934D05-0A6E-448C-BAFD-5FD5FA7D4C2E}"/>
              </a:ext>
            </a:extLst>
          </p:cNvPr>
          <p:cNvSpPr txBox="1"/>
          <p:nvPr/>
        </p:nvSpPr>
        <p:spPr>
          <a:xfrm>
            <a:off x="6562056" y="4985385"/>
            <a:ext cx="2981325" cy="7524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Fill in some dummy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fcn_Path_fillSamplePaths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6869430" y="1690688"/>
            <a:ext cx="4327710" cy="3249900"/>
          </a:xfrm>
          <a:prstGeom prst="rect">
            <a:avLst/>
          </a:prstGeom>
        </p:spPr>
      </p:pic>
      <p:sp>
        <p:nvSpPr>
          <p:cNvPr id="6" name="TextBox 5">
            <a:extLst>
              <a:ext uri="{FF2B5EF4-FFF2-40B4-BE49-F238E27FC236}">
                <a16:creationId xmlns:a16="http://schemas.microsoft.com/office/drawing/2014/main" id="{2F48B83C-E0EC-495A-9A49-44D031F0579E}"/>
              </a:ext>
            </a:extLst>
          </p:cNvPr>
          <p:cNvSpPr txBox="1"/>
          <p:nvPr/>
        </p:nvSpPr>
        <p:spPr>
          <a:xfrm>
            <a:off x="7843838" y="4186238"/>
            <a:ext cx="751103" cy="369332"/>
          </a:xfrm>
          <a:prstGeom prst="rect">
            <a:avLst/>
          </a:prstGeom>
          <a:noFill/>
        </p:spPr>
        <p:txBody>
          <a:bodyPr wrap="none" rtlCol="0">
            <a:spAutoFit/>
          </a:bodyPr>
          <a:lstStyle/>
          <a:p>
            <a:r>
              <a:rPr lang="en-US" dirty="0"/>
              <a:t>START</a:t>
            </a:r>
          </a:p>
        </p:txBody>
      </p:sp>
      <p:sp>
        <p:nvSpPr>
          <p:cNvPr id="7" name="TextBox 6">
            <a:extLst>
              <a:ext uri="{FF2B5EF4-FFF2-40B4-BE49-F238E27FC236}">
                <a16:creationId xmlns:a16="http://schemas.microsoft.com/office/drawing/2014/main" id="{DA9B9B40-2EB6-4C2E-AFAB-3C02A8AAAC9B}"/>
              </a:ext>
            </a:extLst>
          </p:cNvPr>
          <p:cNvSpPr txBox="1"/>
          <p:nvPr/>
        </p:nvSpPr>
        <p:spPr>
          <a:xfrm>
            <a:off x="7515225" y="1690688"/>
            <a:ext cx="588623" cy="369332"/>
          </a:xfrm>
          <a:prstGeom prst="rect">
            <a:avLst/>
          </a:prstGeom>
          <a:noFill/>
        </p:spPr>
        <p:txBody>
          <a:bodyPr wrap="none" rtlCol="0">
            <a:spAutoFit/>
          </a:bodyPr>
          <a:lstStyle/>
          <a:p>
            <a:r>
              <a:rPr lang="en-US" dirty="0"/>
              <a:t>END</a:t>
            </a:r>
          </a:p>
        </p:txBody>
      </p:sp>
    </p:spTree>
    <p:extLst>
      <p:ext uri="{BB962C8B-B14F-4D97-AF65-F5344CB8AC3E}">
        <p14:creationId xmlns:p14="http://schemas.microsoft.com/office/powerpoint/2010/main" val="621279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Why do we use this example? It has some challenging features that often “break” code</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1825625"/>
            <a:ext cx="4991100" cy="4351338"/>
          </a:xfrm>
        </p:spPr>
        <p:txBody>
          <a:bodyPr>
            <a:normAutofit/>
          </a:bodyPr>
          <a:lstStyle/>
          <a:p>
            <a:pPr marL="514350" indent="-514350">
              <a:buFont typeface="+mj-lt"/>
              <a:buAutoNum type="arabicPeriod"/>
            </a:pPr>
            <a:r>
              <a:rPr lang="en-US" dirty="0"/>
              <a:t>Each traversal has a VERY different number of points and station distances</a:t>
            </a:r>
          </a:p>
          <a:p>
            <a:pPr marL="514350" indent="-514350">
              <a:buFont typeface="+mj-lt"/>
              <a:buAutoNum type="arabicPeriod"/>
            </a:pPr>
            <a:r>
              <a:rPr lang="en-US" dirty="0"/>
              <a:t>The traversals cross each other repeatedly</a:t>
            </a:r>
          </a:p>
          <a:p>
            <a:pPr marL="514350" indent="-514350">
              <a:buFont typeface="+mj-lt"/>
              <a:buAutoNum type="arabicPeriod"/>
            </a:pPr>
            <a:r>
              <a:rPr lang="en-US" dirty="0"/>
              <a:t>They have different start/stop XY locations</a:t>
            </a:r>
          </a:p>
          <a:p>
            <a:pPr marL="514350" indent="-514350">
              <a:buFont typeface="+mj-lt"/>
              <a:buAutoNum type="arabicPeriod"/>
            </a:pPr>
            <a:r>
              <a:rPr lang="en-US" dirty="0"/>
              <a:t>Each traversal loops back on itself, which breaks Euclidean distance-based queries</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5951347" y="1919288"/>
            <a:ext cx="5794433" cy="4351338"/>
          </a:xfrm>
          <a:prstGeom prst="rect">
            <a:avLst/>
          </a:prstGeom>
        </p:spPr>
      </p:pic>
    </p:spTree>
    <p:extLst>
      <p:ext uri="{BB962C8B-B14F-4D97-AF65-F5344CB8AC3E}">
        <p14:creationId xmlns:p14="http://schemas.microsoft.com/office/powerpoint/2010/main" val="1353086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Letting users draw their own paths</a:t>
            </a:r>
          </a:p>
        </p:txBody>
      </p:sp>
    </p:spTree>
    <p:extLst>
      <p:ext uri="{BB962C8B-B14F-4D97-AF65-F5344CB8AC3E}">
        <p14:creationId xmlns:p14="http://schemas.microsoft.com/office/powerpoint/2010/main" val="533312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97D62-40EA-49FA-9235-22EAFDD99C9E}"/>
              </a:ext>
            </a:extLst>
          </p:cNvPr>
          <p:cNvSpPr>
            <a:spLocks noGrp="1"/>
          </p:cNvSpPr>
          <p:nvPr>
            <p:ph type="title"/>
          </p:nvPr>
        </p:nvSpPr>
        <p:spPr/>
        <p:txBody>
          <a:bodyPr/>
          <a:lstStyle/>
          <a:p>
            <a:r>
              <a:rPr lang="en-US" dirty="0"/>
              <a:t>A complete list of Path library functions is here:</a:t>
            </a:r>
          </a:p>
        </p:txBody>
      </p:sp>
      <p:sp>
        <p:nvSpPr>
          <p:cNvPr id="3" name="Content Placeholder 2">
            <a:extLst>
              <a:ext uri="{FF2B5EF4-FFF2-40B4-BE49-F238E27FC236}">
                <a16:creationId xmlns:a16="http://schemas.microsoft.com/office/drawing/2014/main" id="{75330966-FF31-42A9-A465-2D5D63555D57}"/>
              </a:ext>
            </a:extLst>
          </p:cNvPr>
          <p:cNvSpPr>
            <a:spLocks noGrp="1"/>
          </p:cNvSpPr>
          <p:nvPr>
            <p:ph idx="1"/>
          </p:nvPr>
        </p:nvSpPr>
        <p:spPr>
          <a:xfrm>
            <a:off x="204667" y="2176669"/>
            <a:ext cx="11149133" cy="4000293"/>
          </a:xfrm>
        </p:spPr>
        <p:txBody>
          <a:bodyPr>
            <a:normAutofit fontScale="85000" lnSpcReduction="10000"/>
          </a:bodyPr>
          <a:lstStyle/>
          <a:p>
            <a:pPr marL="0" indent="0">
              <a:buNone/>
            </a:pPr>
            <a:r>
              <a:rPr lang="en-US" sz="600" dirty="0">
                <a:solidFill>
                  <a:srgbClr val="00B050"/>
                </a:solidFill>
                <a:latin typeface="Courier New" panose="02070309020205020404" pitchFamily="49" charset="0"/>
                <a:cs typeface="Times New Roman" panose="02020603050405020304" pitchFamily="18" charset="0"/>
              </a:rPr>
              <a:t>Getting started functions:</a:t>
            </a:r>
            <a:br>
              <a:rPr lang="en-US" sz="600" dirty="0">
                <a:solidFill>
                  <a:srgbClr val="00B050"/>
                </a:solidFill>
                <a:latin typeface="Courier New" panose="02070309020205020404" pitchFamily="49" charset="0"/>
                <a:cs typeface="Times New Roman" panose="02020603050405020304" pitchFamily="18" charset="0"/>
              </a:rPr>
            </a:br>
            <a:r>
              <a:rPr lang="en-US" sz="600" dirty="0" err="1">
                <a:solidFill>
                  <a:srgbClr val="00B050"/>
                </a:solidFill>
                <a:latin typeface="Courier New" panose="02070309020205020404" pitchFamily="49" charset="0"/>
                <a:cs typeface="Times New Roman" panose="02020603050405020304" pitchFamily="18" charset="0"/>
              </a:rPr>
              <a:t>fcn_Path_checkInputsToFunctions</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a powerful function that checks to see that the inputs to functions satisfy correct conditions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paths = </a:t>
            </a:r>
            <a:r>
              <a:rPr lang="en-US" sz="600" dirty="0" err="1">
                <a:solidFill>
                  <a:srgbClr val="00B050"/>
                </a:solidFill>
                <a:latin typeface="Courier New" panose="02070309020205020404" pitchFamily="49" charset="0"/>
                <a:cs typeface="Times New Roman" panose="02020603050405020304" pitchFamily="18" charset="0"/>
              </a:rPr>
              <a:t>fcn_Path_fillSamplePaths</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F</a:t>
            </a:r>
            <a:r>
              <a:rPr lang="en-US" sz="600" dirty="0">
                <a:solidFill>
                  <a:srgbClr val="00B050"/>
                </a:solidFill>
                <a:latin typeface="Courier New" panose="02070309020205020404" pitchFamily="49" charset="0"/>
                <a:cs typeface="Times New Roman" panose="02020603050405020304" pitchFamily="18" charset="0"/>
              </a:rPr>
              <a:t>ills test data – includes a click-to-draw</a:t>
            </a:r>
            <a:br>
              <a:rPr lang="en-US" sz="600" dirty="0">
                <a:solidFill>
                  <a:srgbClr val="00B050"/>
                </a:solidFill>
                <a:latin typeface="Courier New" panose="02070309020205020404" pitchFamily="49" charset="0"/>
                <a:cs typeface="Times New Roman" panose="02020603050405020304" pitchFamily="18" charset="0"/>
              </a:rPr>
            </a:br>
            <a:r>
              <a:rPr lang="en-US" sz="600" dirty="0" err="1">
                <a:solidFill>
                  <a:srgbClr val="00B050"/>
                </a:solidFill>
                <a:latin typeface="Courier New" panose="02070309020205020404" pitchFamily="49" charset="0"/>
                <a:cs typeface="Times New Roman" panose="02020603050405020304" pitchFamily="18" charset="0"/>
              </a:rPr>
              <a:t>diff_angles</a:t>
            </a:r>
            <a:r>
              <a:rPr lang="en-US" sz="600" dirty="0">
                <a:solidFill>
                  <a:srgbClr val="00B050"/>
                </a:solidFill>
                <a:latin typeface="Courier New" panose="02070309020205020404" pitchFamily="49" charset="0"/>
                <a:cs typeface="Times New Roman" panose="02020603050405020304" pitchFamily="18" charset="0"/>
              </a:rPr>
              <a:t> = </a:t>
            </a:r>
            <a:r>
              <a:rPr lang="en-US" sz="600" dirty="0" err="1">
                <a:solidFill>
                  <a:srgbClr val="00B050"/>
                </a:solidFill>
                <a:latin typeface="Courier New" panose="02070309020205020404" pitchFamily="49" charset="0"/>
                <a:cs typeface="Times New Roman" panose="02020603050405020304" pitchFamily="18" charset="0"/>
              </a:rPr>
              <a:t>fcn_Path_calcDiffAnglesBetweenPathSegments</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Calculates the change in angles between path segments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B050"/>
                </a:solidFill>
                <a:latin typeface="Courier New" panose="02070309020205020404" pitchFamily="49" charset="0"/>
                <a:cs typeface="Times New Roman" panose="02020603050405020304" pitchFamily="18" charset="0"/>
              </a:rPr>
              <a:t>yaw_angles_in_radians</a:t>
            </a:r>
            <a:r>
              <a:rPr lang="en-US" sz="600" dirty="0">
                <a:solidFill>
                  <a:srgbClr val="00B050"/>
                </a:solidFill>
                <a:latin typeface="Courier New" panose="02070309020205020404" pitchFamily="49" charset="0"/>
                <a:cs typeface="Times New Roman" panose="02020603050405020304" pitchFamily="18" charset="0"/>
              </a:rPr>
              <a:t> = </a:t>
            </a:r>
            <a:r>
              <a:rPr lang="en-US" sz="600" dirty="0" err="1">
                <a:solidFill>
                  <a:srgbClr val="00B050"/>
                </a:solidFill>
                <a:latin typeface="Courier New" panose="02070309020205020404" pitchFamily="49" charset="0"/>
                <a:cs typeface="Times New Roman" panose="02020603050405020304" pitchFamily="18" charset="0"/>
              </a:rPr>
              <a:t>fcn_Path_calcYawFromPathSegments</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calculates yaw angle for each path segment</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traversal = </a:t>
            </a:r>
            <a:r>
              <a:rPr lang="en-US" sz="600" dirty="0" err="1">
                <a:solidFill>
                  <a:srgbClr val="00B050"/>
                </a:solidFill>
                <a:latin typeface="Courier New" panose="02070309020205020404" pitchFamily="49" charset="0"/>
                <a:cs typeface="Times New Roman" panose="02020603050405020304" pitchFamily="18" charset="0"/>
              </a:rPr>
              <a:t>fcn_Path_convertPathToTraversalStructure</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Converts paths into traversals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h = </a:t>
            </a:r>
            <a:r>
              <a:rPr lang="en-US" sz="600" dirty="0" err="1">
                <a:solidFill>
                  <a:srgbClr val="00B050"/>
                </a:solidFill>
                <a:latin typeface="Courier New" panose="02070309020205020404" pitchFamily="49" charset="0"/>
                <a:cs typeface="Times New Roman" panose="02020603050405020304" pitchFamily="18" charset="0"/>
                <a:sym typeface="Wingdings" panose="05000000000000000000" pitchFamily="2" charset="2"/>
              </a:rPr>
              <a:t>fcn_Path_plotTraversalsXY</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(traversals,{</a:t>
            </a:r>
            <a:r>
              <a:rPr lang="en-US" sz="600" dirty="0" err="1">
                <a:solidFill>
                  <a:srgbClr val="00B05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 Plots the XY value of the traversals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h = </a:t>
            </a:r>
            <a:r>
              <a:rPr lang="en-US" sz="600" dirty="0" err="1">
                <a:solidFill>
                  <a:srgbClr val="00B050"/>
                </a:solidFill>
                <a:latin typeface="Courier New" panose="02070309020205020404" pitchFamily="49" charset="0"/>
                <a:cs typeface="Times New Roman" panose="02020603050405020304" pitchFamily="18" charset="0"/>
              </a:rPr>
              <a:t>fcn_Path_plotTraversalsYaw</a:t>
            </a:r>
            <a:r>
              <a:rPr lang="en-US" sz="600" dirty="0">
                <a:solidFill>
                  <a:srgbClr val="00B050"/>
                </a:solidFill>
                <a:latin typeface="Courier New" panose="02070309020205020404" pitchFamily="49" charset="0"/>
                <a:cs typeface="Times New Roman" panose="02020603050405020304" pitchFamily="18" charset="0"/>
              </a:rPr>
              <a:t>(data,{</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 Plots the yaw values of the traversals</a:t>
            </a:r>
          </a:p>
          <a:p>
            <a:pPr marL="0" indent="0">
              <a:buNone/>
            </a:pPr>
            <a:r>
              <a:rPr lang="en-US" sz="600" dirty="0">
                <a:solidFill>
                  <a:srgbClr val="00B0F0"/>
                </a:solidFill>
                <a:latin typeface="Courier New" panose="02070309020205020404" pitchFamily="49" charset="0"/>
                <a:cs typeface="Times New Roman" panose="02020603050405020304" pitchFamily="18" charset="0"/>
              </a:rPr>
              <a:t>Basic Path Operations functions:</a:t>
            </a:r>
            <a:br>
              <a:rPr lang="en-US" sz="600" dirty="0">
                <a:solidFill>
                  <a:srgbClr val="00B0F0"/>
                </a:solidFill>
                <a:latin typeface="Courier New" panose="02070309020205020404" pitchFamily="49" charset="0"/>
                <a:cs typeface="Times New Roman" panose="02020603050405020304" pitchFamily="18" charset="0"/>
              </a:rPr>
            </a:b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distance,location,path_segment</a:t>
            </a:r>
            <a:r>
              <a:rPr lang="en-US" sz="600" dirty="0">
                <a:solidFill>
                  <a:srgbClr val="00B0F0"/>
                </a:solidFill>
                <a:latin typeface="Courier New" panose="02070309020205020404" pitchFamily="49" charset="0"/>
                <a:cs typeface="Times New Roman" panose="02020603050405020304" pitchFamily="18" charset="0"/>
              </a:rPr>
              <a:t>] = </a:t>
            </a:r>
            <a:r>
              <a:rPr lang="en-US" sz="600" dirty="0" err="1">
                <a:solidFill>
                  <a:srgbClr val="00B0F0"/>
                </a:solidFill>
                <a:latin typeface="Courier New" panose="02070309020205020404" pitchFamily="49" charset="0"/>
                <a:cs typeface="Times New Roman" panose="02020603050405020304" pitchFamily="18" charset="0"/>
              </a:rPr>
              <a:t>fcn_Path_findProjectionHitOntoPath</a:t>
            </a:r>
            <a:r>
              <a:rPr lang="en-US" sz="600" dirty="0">
                <a:solidFill>
                  <a:srgbClr val="00B0F0"/>
                </a:solidFill>
                <a:latin typeface="Courier New" panose="02070309020205020404" pitchFamily="49" charset="0"/>
                <a:cs typeface="Times New Roman" panose="02020603050405020304" pitchFamily="18" charset="0"/>
              </a:rPr>
              <a:t>(path, </a:t>
            </a:r>
            <a:r>
              <a:rPr lang="en-US" sz="600" dirty="0" err="1">
                <a:solidFill>
                  <a:srgbClr val="00B0F0"/>
                </a:solidFill>
                <a:latin typeface="Courier New" panose="02070309020205020404" pitchFamily="49" charset="0"/>
                <a:cs typeface="Times New Roman" panose="02020603050405020304" pitchFamily="18" charset="0"/>
              </a:rPr>
              <a:t>sensor_vector_start</a:t>
            </a:r>
            <a:r>
              <a:rPr lang="en-US" sz="600" dirty="0">
                <a:solidFill>
                  <a:srgbClr val="00B0F0"/>
                </a:solidFill>
                <a:latin typeface="Courier New" panose="02070309020205020404" pitchFamily="49" charset="0"/>
                <a:cs typeface="Times New Roman" panose="02020603050405020304" pitchFamily="18" charset="0"/>
              </a:rPr>
              <a:t>, </a:t>
            </a:r>
            <a:r>
              <a:rPr lang="en-US" sz="600" dirty="0" err="1">
                <a:solidFill>
                  <a:srgbClr val="00B0F0"/>
                </a:solidFill>
                <a:latin typeface="Courier New" panose="02070309020205020404" pitchFamily="49" charset="0"/>
                <a:cs typeface="Times New Roman" panose="02020603050405020304" pitchFamily="18" charset="0"/>
              </a:rPr>
              <a:t>sensor_vector_end</a:t>
            </a: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flag_search_type</a:t>
            </a: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fig_num</a:t>
            </a:r>
            <a:r>
              <a:rPr lang="en-US" sz="600" dirty="0">
                <a:solidFill>
                  <a:srgbClr val="00B0F0"/>
                </a:solidFill>
                <a:latin typeface="Courier New" panose="02070309020205020404" pitchFamily="49" charset="0"/>
                <a:cs typeface="Times New Roman" panose="02020603050405020304" pitchFamily="18" charset="0"/>
              </a:rPr>
              <a:t>)) </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finds intersection between a sensor and a path</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intersection_points</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s_coordinates_in_traversal_1, s_coordinates_in_traversal_2]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fcn_Path_findIntersectionsBetweenTraversals</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(traversal_1,traversal_2,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finds where two traversals intersect</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[closest_path_point,s_coordinate,first_path_point_index,second_path_point_index,percent_along_length]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fcn_Path_snapPointOntoNearestPath</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(point, path,{</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snaps a point onto the nearest path segment</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closest_path_point,s_coordinate,path_point_yaw</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first_path_point_index</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second_path_point_index</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percent_along_length</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fcn_Path_snapPointOntoNearestTraversal</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(point, traversal,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snaps point to nearest traversal</a:t>
            </a:r>
          </a:p>
          <a:p>
            <a:pPr marL="0" indent="0">
              <a:buNone/>
            </a:pP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Trimming operations:</a:t>
            </a:r>
            <a:b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traversal_trimmed,flag_outside_start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flag_outside_end</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fcn_Path_findTraversalStationSegment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long_traversal</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s_coord_start,s_coord_end</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crops traversal by given station interval</a:t>
            </a:r>
            <a:b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traversal_no_pinch_point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fcn_Path_removePinchPointInTraversal</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traversal_with_pinch_point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p>
          <a:p>
            <a:pPr marL="0" indent="0">
              <a:buNone/>
            </a:pP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Projection of Paths: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unit_normal_vector_start</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unit_normal_vector_end</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fcn_Path_findOrthogonalTraversalVectorsAtStations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station_queries,central_traversal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calculated ortho vectors at given stations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closest_path_point,s_coordinate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fcn_Path_findOrthogonalHitFromTraversalToTraversal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query_stations,central_traversal,nearby_traversal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finds which traversals are hit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orho</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projections from one traversal to another</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fcn_Path_findOrthoScatterFromTraversalToTraversals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reference_station_points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all_traversals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finds closest points on many traversals to a given “central” traversal. </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offset_traversals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fcn_Path_fillOffsetTraversalsAboutTraversal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offsets,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fills in an array of traversals about a reference traversal at user-defined offset distances.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fcn_Path_convertTraversalXYtoSy</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reference_station_points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all_traversals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calculates the SY coordinates for a given traversal, given a reference traversal and another query traversal</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random_traversals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fcn_Path_fillRandomTraversalsAboutTraversal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num_trajectories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num_points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flag_generate_random_stations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spatial_smoothness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generates random traversals about a given traversal</a:t>
            </a:r>
          </a:p>
          <a:p>
            <a:pPr marL="0" indent="0">
              <a:buNone/>
            </a:pP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Statistical Operations:</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fcn_Path_plotTraversalXYWithUpperLowerBands</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middle_traversal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upper_traversal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lower_traversal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plots a central traversal with a band around it defined by an upper and lower traversal. All traversals must have same length.</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fcn_Path_calcSingleTraversalStandardDeviation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estimates the standard deviation in the offsets of a single traversal using variance in path angles and average path segment length</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fcn_Path_plotTraversalXYWithVarianceBands</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plots a traversal with standard deviation boundaries around it</a:t>
            </a:r>
          </a:p>
          <a:p>
            <a:pPr marL="0" indent="0">
              <a:buNone/>
            </a:pP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 Averaging Methods:</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aligned_Data_ByStation,mean_Data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fcn_Path_findAverageTraversalViaStationAlignment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(data);  estimates an average traversal based on aligning traversals by station.</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path_average_final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fcn_Path_findAverageTraversalViaClosestPoint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data,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flag_calculate_reference_traversal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num_iterations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estimates an average traversal based on closest point</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new_traversal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fcn_Path_newTraversalByStationResampling</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input_traversal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new_stations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redecimates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 traversal at given station points</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traversal_average</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fcn_Path_findAverageTraversalViaOrthoProjection</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data,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num_iterations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weight_for_averaging</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estimates average traversal using orthogonal projection</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index_of_longest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fcn_Path_findTraversalWithMostData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(data)  finds the traversal in a traversals array with the most data (most elements in X array)</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clean_path</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fcn_Path_cleanPathFromForwardBackwardJogs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path_with_jogs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removes back/forth jogs from data</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closestXs,closestYs,closestZs,closestYaws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fcn_Path_findClosestPointsToTraversal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flag_yaw</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(flag_3D),(</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finds closest points on a set of traversals to reference traversal</a:t>
            </a:r>
          </a:p>
          <a:p>
            <a:pPr marL="0" indent="0">
              <a:buNone/>
            </a:pP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Elevated Paths:</a:t>
            </a: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elevated_path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fcn_Path_addElevationToPath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(path,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reference_elevated_path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a:t>
            </a: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endPar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endPar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05286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72992F-4638-4B0A-842D-92E271C1F603}"/>
              </a:ext>
            </a:extLst>
          </p:cNvPr>
          <p:cNvSpPr>
            <a:spLocks noGrp="1"/>
          </p:cNvSpPr>
          <p:nvPr>
            <p:ph type="title"/>
          </p:nvPr>
        </p:nvSpPr>
        <p:spPr>
          <a:xfrm>
            <a:off x="838200" y="365125"/>
            <a:ext cx="10515600" cy="1772594"/>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fcn_Path_fillPathViaUserInputs</a:t>
            </a:r>
            <a:br>
              <a:rPr lang="en-US" sz="2700" dirty="0">
                <a:solidFill>
                  <a:srgbClr val="00B050"/>
                </a:solidFill>
                <a:latin typeface="Courier New" panose="02070309020205020404" pitchFamily="49" charset="0"/>
                <a:cs typeface="Courier New" panose="02070309020205020404" pitchFamily="49" charset="0"/>
              </a:rPr>
            </a:br>
            <a:r>
              <a:rPr lang="en-US" dirty="0"/>
              <a:t>allows the user to click in a figure to define test paths.</a:t>
            </a:r>
          </a:p>
        </p:txBody>
      </p:sp>
      <p:sp>
        <p:nvSpPr>
          <p:cNvPr id="6" name="Content Placeholder 5">
            <a:extLst>
              <a:ext uri="{FF2B5EF4-FFF2-40B4-BE49-F238E27FC236}">
                <a16:creationId xmlns:a16="http://schemas.microsoft.com/office/drawing/2014/main" id="{5175F337-33D2-41ED-B4AA-43D51779CEBD}"/>
              </a:ext>
            </a:extLst>
          </p:cNvPr>
          <p:cNvSpPr>
            <a:spLocks noGrp="1"/>
          </p:cNvSpPr>
          <p:nvPr>
            <p:ph idx="1"/>
          </p:nvPr>
        </p:nvSpPr>
        <p:spPr>
          <a:xfrm>
            <a:off x="838200" y="3064475"/>
            <a:ext cx="4401065" cy="3112487"/>
          </a:xfrm>
        </p:spPr>
        <p:txBody>
          <a:bodyPr>
            <a:normAutofit/>
          </a:bodyPr>
          <a:lstStyle/>
          <a:p>
            <a:pPr marL="0" indent="0">
              <a:buNone/>
            </a:pPr>
            <a:r>
              <a:rPr lang="en-US" dirty="0"/>
              <a:t>This is a function for the user to click on the figure to generate XY path. Points are collected and plotted until the user double clicks. </a:t>
            </a:r>
          </a:p>
        </p:txBody>
      </p:sp>
      <p:pic>
        <p:nvPicPr>
          <p:cNvPr id="4" name="Picture 3">
            <a:extLst>
              <a:ext uri="{FF2B5EF4-FFF2-40B4-BE49-F238E27FC236}">
                <a16:creationId xmlns:a16="http://schemas.microsoft.com/office/drawing/2014/main" id="{64E11A46-D045-4041-AF33-8DDA58BBBFB1}"/>
              </a:ext>
            </a:extLst>
          </p:cNvPr>
          <p:cNvPicPr>
            <a:picLocks noChangeAspect="1"/>
          </p:cNvPicPr>
          <p:nvPr/>
        </p:nvPicPr>
        <p:blipFill>
          <a:blip r:embed="rId2"/>
          <a:stretch>
            <a:fillRect/>
          </a:stretch>
        </p:blipFill>
        <p:spPr>
          <a:xfrm>
            <a:off x="5838567" y="2492375"/>
            <a:ext cx="5334000" cy="4000500"/>
          </a:xfrm>
          <a:prstGeom prst="rect">
            <a:avLst/>
          </a:prstGeom>
        </p:spPr>
      </p:pic>
    </p:spTree>
    <p:extLst>
      <p:ext uri="{BB962C8B-B14F-4D97-AF65-F5344CB8AC3E}">
        <p14:creationId xmlns:p14="http://schemas.microsoft.com/office/powerpoint/2010/main" val="3445731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Examining path angles</a:t>
            </a:r>
          </a:p>
        </p:txBody>
      </p:sp>
    </p:spTree>
    <p:extLst>
      <p:ext uri="{BB962C8B-B14F-4D97-AF65-F5344CB8AC3E}">
        <p14:creationId xmlns:p14="http://schemas.microsoft.com/office/powerpoint/2010/main" val="3679810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E2C4-0D58-4C22-BC2F-A74FCF986925}"/>
              </a:ext>
            </a:extLst>
          </p:cNvPr>
          <p:cNvSpPr>
            <a:spLocks noGrp="1"/>
          </p:cNvSpPr>
          <p:nvPr>
            <p:ph type="title"/>
          </p:nvPr>
        </p:nvSpPr>
        <p:spPr/>
        <p:txBody>
          <a:bodyPr/>
          <a:lstStyle/>
          <a:p>
            <a:r>
              <a:rPr lang="en-US" dirty="0"/>
              <a:t>To convert paths to traversals, we use two functions to deal with yaw angles:</a:t>
            </a:r>
          </a:p>
        </p:txBody>
      </p:sp>
      <p:sp>
        <p:nvSpPr>
          <p:cNvPr id="3" name="Content Placeholder 2">
            <a:extLst>
              <a:ext uri="{FF2B5EF4-FFF2-40B4-BE49-F238E27FC236}">
                <a16:creationId xmlns:a16="http://schemas.microsoft.com/office/drawing/2014/main" id="{1512E728-E4AF-4CD9-B1DC-E19F55A8C4EB}"/>
              </a:ext>
            </a:extLst>
          </p:cNvPr>
          <p:cNvSpPr>
            <a:spLocks noGrp="1"/>
          </p:cNvSpPr>
          <p:nvPr>
            <p:ph idx="1"/>
          </p:nvPr>
        </p:nvSpPr>
        <p:spPr/>
        <p:txBody>
          <a:bodyPr/>
          <a:lstStyle/>
          <a:p>
            <a:r>
              <a:rPr lang="en-US" dirty="0"/>
              <a:t>One uses dot products and cross products to find the relative change in a path’s angle. This avoids the use of arctan which does not work when segments are pointing toward -180 degrees</a:t>
            </a:r>
          </a:p>
          <a:p>
            <a:r>
              <a:rPr lang="en-US" dirty="0"/>
              <a:t>The other accumulates these changes to find the yaw angle along a path.</a:t>
            </a:r>
          </a:p>
        </p:txBody>
      </p:sp>
      <p:sp>
        <p:nvSpPr>
          <p:cNvPr id="4" name="TextBox 3">
            <a:extLst>
              <a:ext uri="{FF2B5EF4-FFF2-40B4-BE49-F238E27FC236}">
                <a16:creationId xmlns:a16="http://schemas.microsoft.com/office/drawing/2014/main" id="{37892191-E08D-4A5C-A993-ED2E3C325721}"/>
              </a:ext>
            </a:extLst>
          </p:cNvPr>
          <p:cNvSpPr txBox="1"/>
          <p:nvPr/>
        </p:nvSpPr>
        <p:spPr>
          <a:xfrm>
            <a:off x="2954317" y="3957409"/>
            <a:ext cx="7077579" cy="2354491"/>
          </a:xfrm>
          <a:prstGeom prst="rect">
            <a:avLst/>
          </a:prstGeom>
          <a:noFill/>
        </p:spPr>
        <p:txBody>
          <a:bodyPr wrap="none" rtlCol="0">
            <a:spAutoFit/>
          </a:bodyPr>
          <a:lstStyle/>
          <a:p>
            <a:r>
              <a:rPr lang="en-US" sz="1050" b="0" i="0" u="none" strike="noStrike" baseline="0" dirty="0">
                <a:solidFill>
                  <a:srgbClr val="028009"/>
                </a:solidFill>
                <a:latin typeface="Courier New" panose="02070309020205020404" pitchFamily="49" charset="0"/>
              </a:rPr>
              <a:t>% Pick first path as </a:t>
            </a:r>
            <a:r>
              <a:rPr lang="en-US" sz="1050" b="0" i="0" u="none" strike="noStrike" baseline="0" dirty="0" err="1">
                <a:solidFill>
                  <a:srgbClr val="028009"/>
                </a:solidFill>
                <a:latin typeface="Courier New" panose="02070309020205020404" pitchFamily="49" charset="0"/>
              </a:rPr>
              <a:t>reference_traversal</a:t>
            </a:r>
            <a:r>
              <a:rPr lang="en-US" sz="1050" b="0" i="0" u="none" strike="noStrike" baseline="0" dirty="0">
                <a:solidFill>
                  <a:srgbClr val="028009"/>
                </a:solidFill>
                <a:latin typeface="Courier New" panose="02070309020205020404" pitchFamily="49" charset="0"/>
              </a:rPr>
              <a:t> structure</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err="1">
                <a:solidFill>
                  <a:srgbClr val="000000"/>
                </a:solidFill>
                <a:latin typeface="Courier New" panose="02070309020205020404" pitchFamily="49" charset="0"/>
              </a:rPr>
              <a:t>paths_to_check</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{1};</a:t>
            </a:r>
          </a:p>
          <a:p>
            <a:r>
              <a:rPr lang="en-US" sz="1050" b="0" i="0" u="none" strike="noStrike" baseline="0" dirty="0" err="1">
                <a:solidFill>
                  <a:srgbClr val="000000"/>
                </a:solidFill>
                <a:latin typeface="Courier New" panose="02070309020205020404" pitchFamily="49" charset="0"/>
              </a:rPr>
              <a:t>fig_num</a:t>
            </a:r>
            <a:r>
              <a:rPr lang="en-US" sz="1050" b="0" i="0" u="none" strike="noStrike" baseline="0" dirty="0">
                <a:solidFill>
                  <a:srgbClr val="000000"/>
                </a:solidFill>
                <a:latin typeface="Courier New" panose="02070309020205020404" pitchFamily="49" charset="0"/>
              </a:rPr>
              <a:t> = 11111; </a:t>
            </a:r>
          </a:p>
          <a:p>
            <a:r>
              <a:rPr lang="en-US" sz="1050" b="0" i="0" u="none" strike="noStrike" baseline="0" dirty="0" err="1">
                <a:solidFill>
                  <a:srgbClr val="000000"/>
                </a:solidFill>
                <a:latin typeface="Courier New" panose="02070309020205020404" pitchFamily="49" charset="0"/>
              </a:rPr>
              <a:t>diff_angles</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fcn_Path_calcDiffAnglesBetweenPathSegments</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paths_to_check,fig_num</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Show how to calculate the yaw angles along a path, </a:t>
            </a:r>
            <a:r>
              <a:rPr lang="en-US" sz="1050" b="0" i="0" u="none" strike="noStrike" baseline="0" dirty="0" err="1">
                <a:solidFill>
                  <a:srgbClr val="028009"/>
                </a:solidFill>
                <a:latin typeface="Courier New" panose="02070309020205020404" pitchFamily="49" charset="0"/>
              </a:rPr>
              <a:t>fcn_Path_calcYawFromPathSegments</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Basic call with one path</a:t>
            </a:r>
          </a:p>
          <a:p>
            <a:r>
              <a:rPr lang="en-US" sz="1050" b="0" i="0" u="none" strike="noStrike" baseline="0" dirty="0" err="1">
                <a:solidFill>
                  <a:srgbClr val="000000"/>
                </a:solidFill>
                <a:latin typeface="Courier New" panose="02070309020205020404" pitchFamily="49" charset="0"/>
              </a:rPr>
              <a:t>fig_num</a:t>
            </a:r>
            <a:r>
              <a:rPr lang="en-US" sz="1050" b="0" i="0" u="none" strike="noStrike" baseline="0" dirty="0">
                <a:solidFill>
                  <a:srgbClr val="000000"/>
                </a:solidFill>
                <a:latin typeface="Courier New" panose="02070309020205020404" pitchFamily="49" charset="0"/>
              </a:rPr>
              <a:t> = 22222;</a:t>
            </a:r>
          </a:p>
          <a:p>
            <a:r>
              <a:rPr lang="en-US" sz="1050" b="0" i="0" u="none" strike="noStrike" baseline="0" dirty="0" err="1">
                <a:solidFill>
                  <a:srgbClr val="000000"/>
                </a:solidFill>
                <a:latin typeface="Courier New" panose="02070309020205020404" pitchFamily="49" charset="0"/>
              </a:rPr>
              <a:t>yaw_angles</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fcn_Path_calcYawFromPathSegments</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path_to_check,fig_num</a:t>
            </a:r>
            <a:r>
              <a:rPr lang="en-US" sz="1050" b="0" i="0" u="none" strike="noStrike" baseline="0" dirty="0">
                <a:solidFill>
                  <a:srgbClr val="000000"/>
                </a:solidFill>
                <a:latin typeface="Courier New" panose="02070309020205020404" pitchFamily="49" charset="0"/>
              </a:rPr>
              <a:t>); </a:t>
            </a:r>
            <a:r>
              <a:rPr lang="en-US" sz="1050" b="0" i="0" u="none" strike="noStrike" baseline="0" dirty="0">
                <a:solidFill>
                  <a:srgbClr val="028009"/>
                </a:solidFill>
                <a:latin typeface="Courier New" panose="02070309020205020404" pitchFamily="49" charset="0"/>
              </a:rPr>
              <a:t>%#ok&lt;*NASGU&gt;</a:t>
            </a:r>
          </a:p>
          <a:p>
            <a:endParaRPr lang="en-US" sz="1050" b="0" i="0" u="none" strike="noStrike" baseline="0" dirty="0"/>
          </a:p>
          <a:p>
            <a:endParaRPr lang="en-US" sz="1050" dirty="0"/>
          </a:p>
        </p:txBody>
      </p:sp>
    </p:spTree>
    <p:extLst>
      <p:ext uri="{BB962C8B-B14F-4D97-AF65-F5344CB8AC3E}">
        <p14:creationId xmlns:p14="http://schemas.microsoft.com/office/powerpoint/2010/main" val="3900774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paths into traversals and plotting</a:t>
            </a:r>
          </a:p>
        </p:txBody>
      </p:sp>
    </p:spTree>
    <p:extLst>
      <p:ext uri="{BB962C8B-B14F-4D97-AF65-F5344CB8AC3E}">
        <p14:creationId xmlns:p14="http://schemas.microsoft.com/office/powerpoint/2010/main" val="1807302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Autofit/>
          </a:bodyPr>
          <a:lstStyle/>
          <a:p>
            <a:r>
              <a:rPr lang="en-US" sz="3200" dirty="0"/>
              <a:t>Because the row length of each traversal is different, we cannot save these as arrays (not easily, at least). So, we use structure types to save traversals to allow different lengths (see next slide for code).</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2293747" y="1987868"/>
            <a:ext cx="5794433" cy="4351338"/>
          </a:xfrm>
          <a:prstGeom prst="rect">
            <a:avLst/>
          </a:prstGeom>
        </p:spPr>
      </p:pic>
    </p:spTree>
    <p:extLst>
      <p:ext uri="{BB962C8B-B14F-4D97-AF65-F5344CB8AC3E}">
        <p14:creationId xmlns:p14="http://schemas.microsoft.com/office/powerpoint/2010/main" val="4288376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7B6AFD-815F-4C5A-BFC3-30B4E90A8AE1}"/>
              </a:ext>
            </a:extLst>
          </p:cNvPr>
          <p:cNvPicPr>
            <a:picLocks noChangeAspect="1"/>
          </p:cNvPicPr>
          <p:nvPr/>
        </p:nvPicPr>
        <p:blipFill>
          <a:blip r:embed="rId2"/>
          <a:stretch>
            <a:fillRect/>
          </a:stretch>
        </p:blipFill>
        <p:spPr>
          <a:xfrm>
            <a:off x="0" y="2460709"/>
            <a:ext cx="5676000" cy="4262400"/>
          </a:xfrm>
          <a:prstGeom prst="rect">
            <a:avLst/>
          </a:prstGeom>
        </p:spPr>
      </p:pic>
      <p:sp>
        <p:nvSpPr>
          <p:cNvPr id="2" name="Title 1">
            <a:extLst>
              <a:ext uri="{FF2B5EF4-FFF2-40B4-BE49-F238E27FC236}">
                <a16:creationId xmlns:a16="http://schemas.microsoft.com/office/drawing/2014/main" id="{C7A41C16-A240-415A-B98D-8119B36FB3AA}"/>
              </a:ext>
            </a:extLst>
          </p:cNvPr>
          <p:cNvSpPr>
            <a:spLocks noGrp="1"/>
          </p:cNvSpPr>
          <p:nvPr>
            <p:ph type="title"/>
          </p:nvPr>
        </p:nvSpPr>
        <p:spPr/>
        <p:txBody>
          <a:bodyPr>
            <a:normAutofit fontScale="90000"/>
          </a:bodyPr>
          <a:lstStyle/>
          <a:p>
            <a:r>
              <a:rPr lang="en-US" dirty="0"/>
              <a:t>We often collect traversal data into cell arrays called traversals. And we often need to plot them. A function exists for this too.</a:t>
            </a:r>
          </a:p>
        </p:txBody>
      </p:sp>
      <p:sp>
        <p:nvSpPr>
          <p:cNvPr id="5" name="Text Box 1">
            <a:extLst>
              <a:ext uri="{FF2B5EF4-FFF2-40B4-BE49-F238E27FC236}">
                <a16:creationId xmlns:a16="http://schemas.microsoft.com/office/drawing/2014/main" id="{DC77E90D-4DAA-43F8-A598-6317F9FA20DA}"/>
              </a:ext>
            </a:extLst>
          </p:cNvPr>
          <p:cNvSpPr txBox="1"/>
          <p:nvPr/>
        </p:nvSpPr>
        <p:spPr>
          <a:xfrm>
            <a:off x="5551019" y="2560320"/>
            <a:ext cx="6296025" cy="326898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script_test_fcn_Path_plotTraversalsXY.m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fcn_Path_plotTraversalsXY</a:t>
            </a:r>
            <a:endParaRPr lang="en-US" sz="1000" dirty="0">
              <a:solidFill>
                <a:srgbClr val="028009"/>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a:t>
            </a:r>
            <a:br>
              <a:rPr lang="en-US" sz="1000" dirty="0">
                <a:solidFill>
                  <a:srgbClr val="028009"/>
                </a:solidFill>
                <a:latin typeface="Courier New" panose="02070309020205020404" pitchFamily="49" charset="0"/>
              </a:rPr>
            </a:br>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fcn_Path_plotTraversalsXY</a:t>
            </a:r>
            <a:r>
              <a:rPr lang="en-US" sz="1000" dirty="0">
                <a:solidFill>
                  <a:srgbClr val="000000"/>
                </a:solidFill>
                <a:latin typeface="Courier New" panose="02070309020205020404" pitchFamily="49" charset="0"/>
              </a:rPr>
              <a:t>(data);</a:t>
            </a:r>
          </a:p>
        </p:txBody>
      </p:sp>
    </p:spTree>
    <p:extLst>
      <p:ext uri="{BB962C8B-B14F-4D97-AF65-F5344CB8AC3E}">
        <p14:creationId xmlns:p14="http://schemas.microsoft.com/office/powerpoint/2010/main" val="2564560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a:extLst>
              <a:ext uri="{FF2B5EF4-FFF2-40B4-BE49-F238E27FC236}">
                <a16:creationId xmlns:a16="http://schemas.microsoft.com/office/drawing/2014/main" id="{93DDA8B3-18C0-42C5-9F18-1E10B96FD108}"/>
              </a:ext>
            </a:extLst>
          </p:cNvPr>
          <p:cNvSpPr txBox="1"/>
          <p:nvPr/>
        </p:nvSpPr>
        <p:spPr>
          <a:xfrm>
            <a:off x="374733" y="2006600"/>
            <a:ext cx="6220377" cy="462121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script_test_fcn_Path_plotTraversalsYaw.m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fcn_Path_plotTraversalsYaw</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a:solidFill>
                  <a:srgbClr val="AA04F9"/>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First, put it into our figure</a:t>
            </a:r>
          </a:p>
          <a:p>
            <a:r>
              <a:rPr lang="en-US" sz="1000" dirty="0">
                <a:solidFill>
                  <a:srgbClr val="028009"/>
                </a:solidFill>
                <a:latin typeface="Courier New" panose="02070309020205020404" pitchFamily="49" charset="0"/>
              </a:rPr>
              <a:t>% to show that it will auto-label the axes and create a new figure (NOT</a:t>
            </a:r>
          </a:p>
          <a:p>
            <a:r>
              <a:rPr lang="en-US" sz="1000" dirty="0">
                <a:solidFill>
                  <a:srgbClr val="028009"/>
                </a:solidFill>
                <a:latin typeface="Courier New" panose="02070309020205020404" pitchFamily="49" charset="0"/>
              </a:rPr>
              <a:t>% figure 11 here) to plot the data.</a:t>
            </a:r>
          </a:p>
          <a:p>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fcn_Path_plotTraversalsYaw</a:t>
            </a:r>
            <a:r>
              <a:rPr lang="en-US" sz="1000" dirty="0">
                <a:solidFill>
                  <a:srgbClr val="000000"/>
                </a:solidFill>
                <a:latin typeface="Courier New" panose="02070309020205020404" pitchFamily="49" charset="0"/>
              </a:rPr>
              <a:t>(data);</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Next, specify the figure number to show that it will NOT auto-label the</a:t>
            </a:r>
          </a:p>
          <a:p>
            <a:r>
              <a:rPr lang="en-US" sz="1000" dirty="0">
                <a:solidFill>
                  <a:srgbClr val="028009"/>
                </a:solidFill>
                <a:latin typeface="Courier New" panose="02070309020205020404" pitchFamily="49" charset="0"/>
              </a:rPr>
              <a:t>% axes if figure is already given and it puts the plots into this figure.</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12;</a:t>
            </a:r>
          </a:p>
          <a:p>
            <a:r>
              <a:rPr lang="en-US" sz="1000" dirty="0" err="1">
                <a:solidFill>
                  <a:srgbClr val="000000"/>
                </a:solidFill>
                <a:latin typeface="Courier New" panose="02070309020205020404" pitchFamily="49" charset="0"/>
              </a:rPr>
              <a:t>fcn_Path_plotTraversalsYaw</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data,fig_num</a:t>
            </a:r>
            <a:r>
              <a:rPr lang="en-US" sz="1000" dirty="0">
                <a:solidFill>
                  <a:srgbClr val="000000"/>
                </a:solidFill>
                <a:latin typeface="Courier New" panose="02070309020205020404" pitchFamily="49" charset="0"/>
              </a:rPr>
              <a:t>);</a:t>
            </a: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597D9392-87CE-4F95-A52D-C7825B4AF64C}"/>
              </a:ext>
            </a:extLst>
          </p:cNvPr>
          <p:cNvSpPr>
            <a:spLocks noGrp="1"/>
          </p:cNvSpPr>
          <p:nvPr>
            <p:ph type="title"/>
          </p:nvPr>
        </p:nvSpPr>
        <p:spPr/>
        <p:txBody>
          <a:bodyPr>
            <a:normAutofit fontScale="90000"/>
          </a:bodyPr>
          <a:lstStyle/>
          <a:p>
            <a:r>
              <a:rPr lang="en-US" dirty="0"/>
              <a:t>Similarly, we often want to plot the yaw within traversal arrays and a function exists for this too</a:t>
            </a:r>
          </a:p>
        </p:txBody>
      </p:sp>
      <p:pic>
        <p:nvPicPr>
          <p:cNvPr id="3" name="Picture 2">
            <a:extLst>
              <a:ext uri="{FF2B5EF4-FFF2-40B4-BE49-F238E27FC236}">
                <a16:creationId xmlns:a16="http://schemas.microsoft.com/office/drawing/2014/main" id="{930881CB-F6D3-4C65-9DCD-946A574EFBDD}"/>
              </a:ext>
            </a:extLst>
          </p:cNvPr>
          <p:cNvPicPr>
            <a:picLocks noChangeAspect="1"/>
          </p:cNvPicPr>
          <p:nvPr/>
        </p:nvPicPr>
        <p:blipFill>
          <a:blip r:embed="rId2"/>
          <a:stretch>
            <a:fillRect/>
          </a:stretch>
        </p:blipFill>
        <p:spPr>
          <a:xfrm>
            <a:off x="6595110" y="2006600"/>
            <a:ext cx="5124275" cy="3848081"/>
          </a:xfrm>
          <a:prstGeom prst="rect">
            <a:avLst/>
          </a:prstGeom>
        </p:spPr>
      </p:pic>
    </p:spTree>
    <p:extLst>
      <p:ext uri="{BB962C8B-B14F-4D97-AF65-F5344CB8AC3E}">
        <p14:creationId xmlns:p14="http://schemas.microsoft.com/office/powerpoint/2010/main" val="1912031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path operations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2022-01-10 by S. Brennan</a:t>
            </a:r>
          </a:p>
        </p:txBody>
      </p:sp>
    </p:spTree>
    <p:extLst>
      <p:ext uri="{BB962C8B-B14F-4D97-AF65-F5344CB8AC3E}">
        <p14:creationId xmlns:p14="http://schemas.microsoft.com/office/powerpoint/2010/main" val="3297669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Finding the intersection of segments:</a:t>
            </a:r>
            <a:br>
              <a:rPr lang="en-US" dirty="0"/>
            </a:br>
            <a:r>
              <a:rPr lang="en-US" dirty="0"/>
              <a:t>Finding the intersection of traversals</a:t>
            </a:r>
            <a:br>
              <a:rPr lang="en-US" dirty="0"/>
            </a:br>
            <a:r>
              <a:rPr lang="en-US" dirty="0"/>
              <a:t>Snapping a point onto a path</a:t>
            </a:r>
            <a:br>
              <a:rPr lang="en-US" dirty="0"/>
            </a:br>
            <a:r>
              <a:rPr lang="en-US" dirty="0"/>
              <a:t>Snapping a point onto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45637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segments</a:t>
            </a:r>
          </a:p>
        </p:txBody>
      </p:sp>
    </p:spTree>
    <p:extLst>
      <p:ext uri="{BB962C8B-B14F-4D97-AF65-F5344CB8AC3E}">
        <p14:creationId xmlns:p14="http://schemas.microsoft.com/office/powerpoint/2010/main" val="2573503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fontScale="90000"/>
          </a:bodyPr>
          <a:lstStyle/>
          <a:p>
            <a:r>
              <a:rPr lang="en-US" dirty="0"/>
              <a:t>Motivation and Definitions for the Path library of functions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2021-12-10 by S. Brennan</a:t>
            </a:r>
          </a:p>
        </p:txBody>
      </p:sp>
    </p:spTree>
    <p:extLst>
      <p:ext uri="{BB962C8B-B14F-4D97-AF65-F5344CB8AC3E}">
        <p14:creationId xmlns:p14="http://schemas.microsoft.com/office/powerpoint/2010/main" val="1575050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79" y="930679"/>
            <a:ext cx="10515600" cy="1325563"/>
          </a:xfrm>
        </p:spPr>
        <p:txBody>
          <a:bodyPr>
            <a:normAutofit fontScale="90000"/>
          </a:bodyPr>
          <a:lstStyle/>
          <a:p>
            <a:r>
              <a:rPr lang="en-US" dirty="0"/>
              <a:t>The most basic path operation is finding the intersection of a path segment rooted at p and extending to </a:t>
            </a:r>
            <a:r>
              <a:rPr lang="en-US" dirty="0" err="1"/>
              <a:t>p+r</a:t>
            </a:r>
            <a:r>
              <a:rPr lang="en-US" dirty="0"/>
              <a:t>, with a sensor rooted at q and extending to </a:t>
            </a:r>
            <a:r>
              <a:rPr lang="en-US" dirty="0" err="1"/>
              <a:t>p+s</a:t>
            </a:r>
            <a:r>
              <a:rPr lang="en-US" dirty="0"/>
              <a:t>.</a:t>
            </a:r>
          </a:p>
        </p:txBody>
      </p:sp>
      <p:sp>
        <p:nvSpPr>
          <p:cNvPr id="3" name="Content Placeholder 2"/>
          <p:cNvSpPr>
            <a:spLocks noGrp="1"/>
          </p:cNvSpPr>
          <p:nvPr>
            <p:ph idx="1"/>
          </p:nvPr>
        </p:nvSpPr>
        <p:spPr/>
        <p:txBody>
          <a:bodyPr>
            <a:normAutofit fontScale="925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Details can be found at: </a:t>
            </a:r>
            <a:r>
              <a:rPr lang="en-US" dirty="0">
                <a:hlinkClick r:id="rId2"/>
              </a:rPr>
              <a:t>https://stackoverflow.com/questions/563198/how-do-you-detect-where-two-line-segments-intersect</a:t>
            </a:r>
            <a:r>
              <a:rPr lang="en-US" dirty="0"/>
              <a:t> </a:t>
            </a:r>
          </a:p>
        </p:txBody>
      </p:sp>
      <p:pic>
        <p:nvPicPr>
          <p:cNvPr id="1026" name="Picture 2" descr="Two line segments intersect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098" y="2353417"/>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480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2792412" y="1690687"/>
            <a:ext cx="6607175" cy="509595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 calculates hits between a sensor</a:t>
            </a:r>
          </a:p>
          <a:p>
            <a:r>
              <a:rPr lang="en-US" sz="800" dirty="0">
                <a:solidFill>
                  <a:srgbClr val="228B22"/>
                </a:solidFill>
                <a:latin typeface="Courier New" panose="02070309020205020404" pitchFamily="49" charset="0"/>
              </a:rPr>
              <a:t>% projection and a path, returning the distance and location of the hit.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FORMAT: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distance,location</a:t>
            </a:r>
            <a:r>
              <a:rPr lang="en-US" sz="800" dirty="0">
                <a:solidFill>
                  <a:srgbClr val="228B22"/>
                </a:solidFill>
                <a:latin typeface="Courier New" panose="02070309020205020404" pitchFamily="49" charset="0"/>
              </a:rPr>
              <a:t>] = ...</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(path,...</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sensor_vector_start,sensor_vector_end</a:t>
            </a:r>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INPUTS: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path: an N x 2 vector containing the X,Y points of the path to be</a:t>
            </a:r>
          </a:p>
          <a:p>
            <a:r>
              <a:rPr lang="en-US" sz="800" dirty="0">
                <a:solidFill>
                  <a:srgbClr val="228B22"/>
                </a:solidFill>
                <a:latin typeface="Courier New" panose="02070309020205020404" pitchFamily="49" charset="0"/>
              </a:rPr>
              <a:t>%      checked for intersections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start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sensor_vector_end</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end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(OPTIONAL INPUTS)</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 an integer specifying the type of search.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0: return distance and location only if the given</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a:t>
            </a:r>
            <a:r>
              <a:rPr lang="en-US" sz="800" dirty="0">
                <a:solidFill>
                  <a:srgbClr val="228B22"/>
                </a:solidFill>
                <a:latin typeface="Courier New" panose="02070309020205020404" pitchFamily="49" charset="0"/>
              </a:rPr>
              <a:t> overlaps the path (this is the default)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1: return </a:t>
            </a:r>
            <a:r>
              <a:rPr lang="en-US" sz="800" dirty="0" err="1">
                <a:solidFill>
                  <a:srgbClr val="228B22"/>
                </a:solidFill>
                <a:latin typeface="Courier New" panose="02070309020205020404" pitchFamily="49" charset="0"/>
              </a:rPr>
              <a:t>distane</a:t>
            </a:r>
            <a:r>
              <a:rPr lang="en-US" sz="800" dirty="0">
                <a:solidFill>
                  <a:srgbClr val="228B22"/>
                </a:solidFill>
                <a:latin typeface="Courier New" panose="02070309020205020404" pitchFamily="49" charset="0"/>
              </a:rPr>
              <a:t> and location if any projection of the sensor</a:t>
            </a:r>
          </a:p>
          <a:p>
            <a:r>
              <a:rPr lang="en-US" sz="800" dirty="0">
                <a:solidFill>
                  <a:srgbClr val="228B22"/>
                </a:solidFill>
                <a:latin typeface="Courier New" panose="02070309020205020404" pitchFamily="49" charset="0"/>
              </a:rPr>
              <a:t>%            vector, in any direction, hits the path (in other words, if</a:t>
            </a:r>
          </a:p>
          <a:p>
            <a:r>
              <a:rPr lang="en-US" sz="800" dirty="0">
                <a:solidFill>
                  <a:srgbClr val="228B22"/>
                </a:solidFill>
                <a:latin typeface="Courier New" panose="02070309020205020404" pitchFamily="49" charset="0"/>
              </a:rPr>
              <a:t>%            there is any intersection). Note that distance returned will</a:t>
            </a:r>
          </a:p>
          <a:p>
            <a:r>
              <a:rPr lang="en-US" sz="800" dirty="0">
                <a:solidFill>
                  <a:srgbClr val="228B22"/>
                </a:solidFill>
                <a:latin typeface="Courier New" panose="02070309020205020404" pitchFamily="49" charset="0"/>
              </a:rPr>
              <a:t>%            be negative if the nearest intersection is in the opposite</a:t>
            </a:r>
          </a:p>
          <a:p>
            <a:r>
              <a:rPr lang="en-US" sz="800" dirty="0">
                <a:solidFill>
                  <a:srgbClr val="228B22"/>
                </a:solidFill>
                <a:latin typeface="Courier New" panose="02070309020205020404" pitchFamily="49" charset="0"/>
              </a:rPr>
              <a:t>%            direction of the given sensor vector.</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 figure number to plot results. Turns debugging 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OUTPUTS: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distance: a 1 x 1 scalar representing the distance to the closest</a:t>
            </a:r>
          </a:p>
          <a:p>
            <a:r>
              <a:rPr lang="en-US" sz="800" dirty="0">
                <a:solidFill>
                  <a:srgbClr val="228B22"/>
                </a:solidFill>
                <a:latin typeface="Courier New" panose="02070309020205020404" pitchFamily="49" charset="0"/>
              </a:rPr>
              <a:t>%      intersection of the sensor with the path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location: a 1 x 2 vector of the X,Y location of intersection point</a:t>
            </a:r>
          </a:p>
          <a:p>
            <a:endParaRPr lang="en-US" sz="800" dirty="0"/>
          </a:p>
        </p:txBody>
      </p:sp>
    </p:spTree>
    <p:extLst>
      <p:ext uri="{BB962C8B-B14F-4D97-AF65-F5344CB8AC3E}">
        <p14:creationId xmlns:p14="http://schemas.microsoft.com/office/powerpoint/2010/main" val="874534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method requires the definition of the cross product</a:t>
            </a:r>
          </a:p>
        </p:txBody>
      </p:sp>
      <p:sp>
        <p:nvSpPr>
          <p:cNvPr id="3" name="Content Placeholder 2"/>
          <p:cNvSpPr>
            <a:spLocks noGrp="1"/>
          </p:cNvSpPr>
          <p:nvPr>
            <p:ph idx="1"/>
          </p:nvPr>
        </p:nvSpPr>
        <p:spPr/>
        <p:txBody>
          <a:bodyPr/>
          <a:lstStyle/>
          <a:p>
            <a:pPr marL="0" indent="0">
              <a:buNone/>
            </a:pPr>
            <a:r>
              <a:rPr lang="en-US" dirty="0"/>
              <a:t>Define the 2-dimensional vector cross product </a:t>
            </a:r>
            <a:r>
              <a:rPr lang="en-US" b="1" dirty="0"/>
              <a:t>v</a:t>
            </a:r>
            <a:r>
              <a:rPr lang="en-US" dirty="0"/>
              <a:t> × </a:t>
            </a:r>
            <a:r>
              <a:rPr lang="en-US" b="1" dirty="0"/>
              <a:t>w</a:t>
            </a:r>
            <a:r>
              <a:rPr lang="en-US" dirty="0"/>
              <a:t> to be </a:t>
            </a:r>
            <a:r>
              <a:rPr lang="en-US" b="1" dirty="0" err="1"/>
              <a:t>v</a:t>
            </a:r>
            <a:r>
              <a:rPr lang="en-US" baseline="-25000" dirty="0" err="1"/>
              <a:t>x</a:t>
            </a:r>
            <a:r>
              <a:rPr lang="en-US" dirty="0"/>
              <a:t> </a:t>
            </a:r>
            <a:r>
              <a:rPr lang="en-US" b="1" dirty="0" err="1"/>
              <a:t>w</a:t>
            </a:r>
            <a:r>
              <a:rPr lang="en-US" baseline="-25000" dirty="0" err="1"/>
              <a:t>y</a:t>
            </a:r>
            <a:r>
              <a:rPr lang="en-US" dirty="0"/>
              <a:t> − </a:t>
            </a:r>
            <a:r>
              <a:rPr lang="en-US" b="1" dirty="0" err="1"/>
              <a:t>v</a:t>
            </a:r>
            <a:r>
              <a:rPr lang="en-US" baseline="-25000" dirty="0" err="1"/>
              <a:t>y</a:t>
            </a:r>
            <a:r>
              <a:rPr lang="en-US" dirty="0"/>
              <a:t> </a:t>
            </a:r>
            <a:r>
              <a:rPr lang="en-US" b="1" dirty="0" err="1"/>
              <a:t>w</a:t>
            </a:r>
            <a:r>
              <a:rPr lang="en-US" baseline="-25000" dirty="0" err="1"/>
              <a:t>x</a:t>
            </a:r>
            <a:r>
              <a:rPr lang="en-US" dirty="0"/>
              <a:t>.</a:t>
            </a:r>
          </a:p>
        </p:txBody>
      </p:sp>
      <p:sp>
        <p:nvSpPr>
          <p:cNvPr id="4" name="Text Box 1"/>
          <p:cNvSpPr txBox="1"/>
          <p:nvPr/>
        </p:nvSpPr>
        <p:spPr>
          <a:xfrm>
            <a:off x="2127430" y="3119894"/>
            <a:ext cx="6757578" cy="191723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Calculate cross products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result = </a:t>
            </a:r>
            <a:r>
              <a:rPr lang="en-US" sz="2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crossProduct</a:t>
            </a: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2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v,w</a:t>
            </a: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result = v(:,1).*w(:,2)-v(:,2).*w(:,1);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67939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method used is to consider fractions of the path and of the sensor vectors </a:t>
            </a:r>
          </a:p>
        </p:txBody>
      </p:sp>
      <p:sp>
        <p:nvSpPr>
          <p:cNvPr id="3" name="Content Placeholder 2"/>
          <p:cNvSpPr>
            <a:spLocks noGrp="1"/>
          </p:cNvSpPr>
          <p:nvPr>
            <p:ph idx="1"/>
          </p:nvPr>
        </p:nvSpPr>
        <p:spPr/>
        <p:txBody>
          <a:bodyPr/>
          <a:lstStyle/>
          <a:p>
            <a:pPr marL="0" indent="0">
              <a:buNone/>
            </a:pPr>
            <a:r>
              <a:rPr lang="en-US" dirty="0"/>
              <a:t>Suppose the path segment runs from </a:t>
            </a:r>
            <a:r>
              <a:rPr lang="en-US" b="1" dirty="0"/>
              <a:t>p</a:t>
            </a:r>
            <a:r>
              <a:rPr lang="en-US" dirty="0"/>
              <a:t> to </a:t>
            </a:r>
            <a:r>
              <a:rPr lang="en-US" b="1" dirty="0"/>
              <a:t>p</a:t>
            </a:r>
            <a:r>
              <a:rPr lang="en-US" dirty="0"/>
              <a:t> + </a:t>
            </a:r>
            <a:r>
              <a:rPr lang="en-US" b="1" dirty="0"/>
              <a:t>r</a:t>
            </a:r>
            <a:r>
              <a:rPr lang="en-US" dirty="0"/>
              <a:t> and sensor starts from </a:t>
            </a:r>
            <a:r>
              <a:rPr lang="en-US" b="1" dirty="0"/>
              <a:t>q</a:t>
            </a:r>
            <a:r>
              <a:rPr lang="en-US" dirty="0"/>
              <a:t> and extends to </a:t>
            </a:r>
            <a:r>
              <a:rPr lang="en-US" b="1" dirty="0"/>
              <a:t>q</a:t>
            </a:r>
            <a:r>
              <a:rPr lang="en-US" dirty="0"/>
              <a:t> + </a:t>
            </a:r>
            <a:r>
              <a:rPr lang="en-US" b="1" dirty="0"/>
              <a:t>s</a:t>
            </a:r>
            <a:r>
              <a:rPr lang="en-US" dirty="0"/>
              <a:t>. Then any point on the first line is representable as </a:t>
            </a:r>
            <a:r>
              <a:rPr lang="en-US" b="1" dirty="0"/>
              <a:t>p</a:t>
            </a:r>
            <a:r>
              <a:rPr lang="en-US" dirty="0"/>
              <a:t> + </a:t>
            </a:r>
            <a:r>
              <a:rPr lang="en-US" i="1" dirty="0"/>
              <a:t>t</a:t>
            </a:r>
            <a:r>
              <a:rPr lang="en-US" dirty="0"/>
              <a:t> </a:t>
            </a:r>
            <a:r>
              <a:rPr lang="en-US" b="1" dirty="0"/>
              <a:t>r</a:t>
            </a:r>
            <a:r>
              <a:rPr lang="en-US" dirty="0"/>
              <a:t> (for a scalar parameter </a:t>
            </a:r>
            <a:r>
              <a:rPr lang="en-US" i="1" dirty="0"/>
              <a:t>t</a:t>
            </a:r>
            <a:r>
              <a:rPr lang="en-US" dirty="0"/>
              <a:t>) and any point on the second line as </a:t>
            </a:r>
            <a:r>
              <a:rPr lang="en-US" b="1" dirty="0"/>
              <a:t>q</a:t>
            </a:r>
            <a:r>
              <a:rPr lang="en-US" dirty="0"/>
              <a:t> + </a:t>
            </a:r>
            <a:r>
              <a:rPr lang="en-US" i="1" dirty="0"/>
              <a:t>u</a:t>
            </a:r>
            <a:r>
              <a:rPr lang="en-US" dirty="0"/>
              <a:t> </a:t>
            </a:r>
            <a:r>
              <a:rPr lang="en-US" b="1" dirty="0"/>
              <a:t>s</a:t>
            </a:r>
            <a:r>
              <a:rPr lang="en-US" dirty="0"/>
              <a:t> (for a scalar parameter </a:t>
            </a:r>
            <a:r>
              <a:rPr lang="en-US" i="1" dirty="0"/>
              <a:t>u</a:t>
            </a:r>
            <a:r>
              <a:rPr lang="en-US" dirty="0"/>
              <a:t>).</a:t>
            </a:r>
          </a:p>
        </p:txBody>
      </p:sp>
      <p:pic>
        <p:nvPicPr>
          <p:cNvPr id="4" name="Picture 2" descr="Two line segments intersect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16154" y="3833812"/>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855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two lines intersect if we can find </a:t>
            </a:r>
            <a:r>
              <a:rPr lang="en-US" i="1" dirty="0"/>
              <a:t>t</a:t>
            </a:r>
            <a:r>
              <a:rPr lang="en-US" dirty="0"/>
              <a:t> and </a:t>
            </a:r>
            <a:r>
              <a:rPr lang="en-US" i="1" dirty="0"/>
              <a:t>u</a:t>
            </a:r>
            <a:r>
              <a:rPr lang="en-US" dirty="0"/>
              <a:t> such that:</a:t>
            </a:r>
          </a:p>
        </p:txBody>
      </p:sp>
      <p:sp>
        <p:nvSpPr>
          <p:cNvPr id="3" name="Content Placeholder 2"/>
          <p:cNvSpPr>
            <a:spLocks noGrp="1"/>
          </p:cNvSpPr>
          <p:nvPr>
            <p:ph idx="1"/>
          </p:nvPr>
        </p:nvSpPr>
        <p:spPr/>
        <p:txBody>
          <a:bodyPr/>
          <a:lstStyle/>
          <a:p>
            <a:pPr marL="0" indent="0">
              <a:buNone/>
            </a:pP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a:t>
            </a:r>
          </a:p>
          <a:p>
            <a:pPr marL="0" indent="0">
              <a:buNone/>
            </a:pPr>
            <a:r>
              <a:rPr lang="en-US" dirty="0"/>
              <a:t>To solve, cross both sides with </a:t>
            </a:r>
            <a:r>
              <a:rPr lang="en-US" b="1" dirty="0"/>
              <a:t>s</a:t>
            </a:r>
            <a:r>
              <a:rPr lang="en-US" dirty="0"/>
              <a:t>, getting</a:t>
            </a:r>
          </a:p>
          <a:p>
            <a:pPr marL="0" indent="0">
              <a:buNone/>
            </a:pPr>
            <a:r>
              <a:rPr lang="en-US" dirty="0"/>
              <a:t>(</a:t>
            </a:r>
            <a:r>
              <a:rPr lang="en-US" b="1" dirty="0"/>
              <a:t>p</a:t>
            </a:r>
            <a:r>
              <a:rPr lang="en-US" dirty="0"/>
              <a:t> + </a:t>
            </a:r>
            <a:r>
              <a:rPr lang="en-US" i="1" dirty="0"/>
              <a:t>t</a:t>
            </a:r>
            <a:r>
              <a:rPr lang="en-US" dirty="0"/>
              <a:t> </a:t>
            </a:r>
            <a:r>
              <a:rPr lang="en-US" b="1" dirty="0"/>
              <a:t>r</a:t>
            </a:r>
            <a:r>
              <a:rPr lang="en-US" dirty="0"/>
              <a:t>) × </a:t>
            </a:r>
            <a:r>
              <a:rPr lang="en-US" b="1" dirty="0"/>
              <a:t>s</a:t>
            </a:r>
            <a:r>
              <a:rPr lang="en-US" dirty="0"/>
              <a:t> = (</a:t>
            </a:r>
            <a:r>
              <a:rPr lang="en-US" b="1" dirty="0"/>
              <a:t>q</a:t>
            </a:r>
            <a:r>
              <a:rPr lang="en-US" dirty="0"/>
              <a:t> + </a:t>
            </a:r>
            <a:r>
              <a:rPr lang="en-US" i="1" dirty="0"/>
              <a:t>u</a:t>
            </a:r>
            <a:r>
              <a:rPr lang="en-US" dirty="0"/>
              <a:t> </a:t>
            </a:r>
            <a:r>
              <a:rPr lang="en-US" b="1" dirty="0"/>
              <a:t>s</a:t>
            </a:r>
            <a:r>
              <a:rPr lang="en-US" dirty="0"/>
              <a:t>) × </a:t>
            </a:r>
            <a:r>
              <a:rPr lang="en-US" b="1" dirty="0"/>
              <a:t>s</a:t>
            </a:r>
          </a:p>
          <a:p>
            <a:pPr marL="0" indent="0">
              <a:buNone/>
            </a:pPr>
            <a:r>
              <a:rPr lang="en-US" dirty="0"/>
              <a:t>And since </a:t>
            </a:r>
            <a:r>
              <a:rPr lang="en-US" b="1" dirty="0"/>
              <a:t>s</a:t>
            </a:r>
            <a:r>
              <a:rPr lang="en-US" dirty="0"/>
              <a:t> × </a:t>
            </a:r>
            <a:r>
              <a:rPr lang="en-US" b="1" dirty="0"/>
              <a:t>s</a:t>
            </a:r>
            <a:r>
              <a:rPr lang="en-US" dirty="0"/>
              <a:t> = 0, this means</a:t>
            </a:r>
          </a:p>
          <a:p>
            <a:pPr marL="0" indent="0">
              <a:buNone/>
            </a:pPr>
            <a:r>
              <a:rPr lang="pt-BR" i="1" dirty="0"/>
              <a:t>t</a:t>
            </a:r>
            <a:r>
              <a:rPr lang="pt-BR" dirty="0"/>
              <a:t> (</a:t>
            </a:r>
            <a:r>
              <a:rPr lang="pt-BR" b="1" dirty="0"/>
              <a:t>r</a:t>
            </a:r>
            <a:r>
              <a:rPr lang="pt-BR" dirty="0"/>
              <a:t> × </a:t>
            </a:r>
            <a:r>
              <a:rPr lang="pt-BR" b="1" dirty="0"/>
              <a:t>s</a:t>
            </a:r>
            <a:r>
              <a:rPr lang="pt-BR" dirty="0"/>
              <a:t>) = (</a:t>
            </a:r>
            <a:r>
              <a:rPr lang="pt-BR" b="1" dirty="0"/>
              <a:t>q</a:t>
            </a:r>
            <a:r>
              <a:rPr lang="pt-BR" dirty="0"/>
              <a:t> − </a:t>
            </a:r>
            <a:r>
              <a:rPr lang="pt-BR" b="1" dirty="0"/>
              <a:t>p</a:t>
            </a:r>
            <a:r>
              <a:rPr lang="pt-BR" dirty="0"/>
              <a:t>) × </a:t>
            </a:r>
            <a:r>
              <a:rPr lang="pt-BR" b="1" dirty="0"/>
              <a:t>s</a:t>
            </a:r>
          </a:p>
          <a:p>
            <a:pPr marL="0" indent="0">
              <a:buNone/>
            </a:pPr>
            <a:r>
              <a:rPr lang="en-US" dirty="0"/>
              <a:t>And therefore, solving for </a:t>
            </a:r>
            <a:r>
              <a:rPr lang="en-US" i="1" dirty="0"/>
              <a:t>t</a:t>
            </a:r>
            <a:r>
              <a:rPr lang="en-US" dirty="0"/>
              <a:t>:</a:t>
            </a:r>
          </a:p>
          <a:p>
            <a:pPr marL="0" indent="0">
              <a:buNone/>
            </a:pPr>
            <a:r>
              <a:rPr lang="pt-BR" i="1" dirty="0"/>
              <a:t>t</a:t>
            </a:r>
            <a:r>
              <a:rPr lang="pt-BR" dirty="0"/>
              <a:t> = (</a:t>
            </a:r>
            <a:r>
              <a:rPr lang="pt-BR" b="1" dirty="0"/>
              <a:t>q</a:t>
            </a:r>
            <a:r>
              <a:rPr lang="pt-BR" dirty="0"/>
              <a:t> − </a:t>
            </a:r>
            <a:r>
              <a:rPr lang="pt-BR" b="1" dirty="0"/>
              <a:t>p</a:t>
            </a:r>
            <a:r>
              <a:rPr lang="pt-BR" dirty="0"/>
              <a:t>) × </a:t>
            </a:r>
            <a:r>
              <a:rPr lang="pt-BR" b="1" dirty="0"/>
              <a:t>s</a:t>
            </a:r>
            <a:r>
              <a:rPr lang="pt-BR" dirty="0"/>
              <a:t> / (</a:t>
            </a:r>
            <a:r>
              <a:rPr lang="pt-BR" b="1" dirty="0"/>
              <a:t>r</a:t>
            </a:r>
            <a:r>
              <a:rPr lang="pt-BR" dirty="0"/>
              <a:t> × </a:t>
            </a:r>
            <a:r>
              <a:rPr lang="pt-BR" b="1" dirty="0"/>
              <a:t>s</a:t>
            </a:r>
            <a:r>
              <a:rPr lang="pt-BR" dirty="0"/>
              <a:t>)</a:t>
            </a:r>
            <a:endParaRPr lang="en-US" dirty="0"/>
          </a:p>
        </p:txBody>
      </p:sp>
      <p:pic>
        <p:nvPicPr>
          <p:cNvPr id="2052" name="Picture 4" descr="Formulae for the point of intersec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77762" y="2659241"/>
            <a:ext cx="3132037" cy="337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529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solve for u similarly:</a:t>
            </a:r>
          </a:p>
        </p:txBody>
      </p:sp>
      <p:sp>
        <p:nvSpPr>
          <p:cNvPr id="3" name="Content Placeholder 2"/>
          <p:cNvSpPr>
            <a:spLocks noGrp="1"/>
          </p:cNvSpPr>
          <p:nvPr>
            <p:ph idx="1"/>
          </p:nvPr>
        </p:nvSpPr>
        <p:spPr/>
        <p:txBody>
          <a:bodyPr/>
          <a:lstStyle/>
          <a:p>
            <a:pPr marL="0" indent="0">
              <a:buNone/>
            </a:pPr>
            <a:r>
              <a:rPr lang="pt-BR" dirty="0"/>
              <a:t>(</a:t>
            </a:r>
            <a:r>
              <a:rPr lang="pt-BR" b="1" dirty="0"/>
              <a:t>p</a:t>
            </a:r>
            <a:r>
              <a:rPr lang="pt-BR" dirty="0"/>
              <a:t> + </a:t>
            </a:r>
            <a:r>
              <a:rPr lang="pt-BR" i="1" dirty="0"/>
              <a:t>t</a:t>
            </a:r>
            <a:r>
              <a:rPr lang="pt-BR" dirty="0"/>
              <a:t> </a:t>
            </a:r>
            <a:r>
              <a:rPr lang="pt-BR" b="1" dirty="0"/>
              <a:t>r</a:t>
            </a:r>
            <a:r>
              <a:rPr lang="pt-BR" dirty="0"/>
              <a:t>) × </a:t>
            </a:r>
            <a:r>
              <a:rPr lang="pt-BR" b="1" dirty="0"/>
              <a:t>r</a:t>
            </a:r>
            <a:r>
              <a:rPr lang="pt-BR" dirty="0"/>
              <a:t> = (</a:t>
            </a:r>
            <a:r>
              <a:rPr lang="pt-BR" b="1" dirty="0"/>
              <a:t>q</a:t>
            </a:r>
            <a:r>
              <a:rPr lang="pt-BR" dirty="0"/>
              <a:t> + </a:t>
            </a:r>
            <a:r>
              <a:rPr lang="pt-BR" i="1" dirty="0"/>
              <a:t>u</a:t>
            </a:r>
            <a:r>
              <a:rPr lang="pt-BR" dirty="0"/>
              <a:t> </a:t>
            </a:r>
            <a:r>
              <a:rPr lang="pt-BR" b="1" dirty="0"/>
              <a:t>s</a:t>
            </a:r>
            <a:r>
              <a:rPr lang="pt-BR" dirty="0"/>
              <a:t>) × </a:t>
            </a:r>
            <a:r>
              <a:rPr lang="pt-BR" b="1" dirty="0"/>
              <a:t>r</a:t>
            </a:r>
          </a:p>
          <a:p>
            <a:pPr marL="0" indent="0" fontAlgn="base">
              <a:buNone/>
            </a:pPr>
            <a:r>
              <a:rPr lang="pt-BR" i="1" dirty="0"/>
              <a:t>u</a:t>
            </a:r>
            <a:r>
              <a:rPr lang="pt-BR" dirty="0"/>
              <a:t> (</a:t>
            </a:r>
            <a:r>
              <a:rPr lang="pt-BR" b="1" dirty="0"/>
              <a:t>s</a:t>
            </a:r>
            <a:r>
              <a:rPr lang="pt-BR" dirty="0"/>
              <a:t> × </a:t>
            </a:r>
            <a:r>
              <a:rPr lang="pt-BR" b="1" dirty="0"/>
              <a:t>r</a:t>
            </a:r>
            <a:r>
              <a:rPr lang="pt-BR" dirty="0"/>
              <a:t>) = (</a:t>
            </a:r>
            <a:r>
              <a:rPr lang="pt-BR" b="1" dirty="0"/>
              <a:t>p</a:t>
            </a:r>
            <a:r>
              <a:rPr lang="pt-BR" dirty="0"/>
              <a:t> − </a:t>
            </a:r>
            <a:r>
              <a:rPr lang="pt-BR" b="1" dirty="0"/>
              <a:t>q</a:t>
            </a:r>
            <a:r>
              <a:rPr lang="pt-BR" dirty="0"/>
              <a:t>) × </a:t>
            </a:r>
            <a:r>
              <a:rPr lang="pt-BR" b="1" dirty="0"/>
              <a:t>r</a:t>
            </a:r>
            <a:endParaRPr lang="pt-BR" dirty="0"/>
          </a:p>
          <a:p>
            <a:pPr marL="0" indent="0" fontAlgn="base">
              <a:buNone/>
            </a:pPr>
            <a:r>
              <a:rPr lang="pt-BR" i="1" dirty="0"/>
              <a:t>u</a:t>
            </a:r>
            <a:r>
              <a:rPr lang="pt-BR" dirty="0"/>
              <a:t> = (</a:t>
            </a:r>
            <a:r>
              <a:rPr lang="pt-BR" b="1" dirty="0"/>
              <a:t>p</a:t>
            </a:r>
            <a:r>
              <a:rPr lang="pt-BR" dirty="0"/>
              <a:t> − </a:t>
            </a:r>
            <a:r>
              <a:rPr lang="pt-BR" b="1" dirty="0"/>
              <a:t>q</a:t>
            </a:r>
            <a:r>
              <a:rPr lang="pt-BR" dirty="0"/>
              <a:t>) × </a:t>
            </a:r>
            <a:r>
              <a:rPr lang="pt-BR" b="1" dirty="0"/>
              <a:t>r</a:t>
            </a:r>
            <a:r>
              <a:rPr lang="pt-BR" dirty="0"/>
              <a:t> / (</a:t>
            </a:r>
            <a:r>
              <a:rPr lang="pt-BR" b="1" dirty="0"/>
              <a:t>s</a:t>
            </a:r>
            <a:r>
              <a:rPr lang="pt-BR" dirty="0"/>
              <a:t> × </a:t>
            </a:r>
            <a:r>
              <a:rPr lang="pt-BR" b="1" dirty="0"/>
              <a:t>r</a:t>
            </a:r>
            <a:r>
              <a:rPr lang="pt-BR" dirty="0"/>
              <a:t>)</a:t>
            </a:r>
          </a:p>
          <a:p>
            <a:pPr marL="0" indent="0" fontAlgn="base">
              <a:buNone/>
            </a:pPr>
            <a:r>
              <a:rPr lang="en-US" dirty="0"/>
              <a:t>To reduce the number of computation steps, it's convenient to rewrite this to reuse the as follows (remembering that </a:t>
            </a:r>
            <a:r>
              <a:rPr lang="en-US" b="1" dirty="0"/>
              <a:t>s</a:t>
            </a:r>
            <a:r>
              <a:rPr lang="en-US" dirty="0"/>
              <a:t> × </a:t>
            </a:r>
            <a:r>
              <a:rPr lang="en-US" b="1" dirty="0"/>
              <a:t>r</a:t>
            </a:r>
            <a:r>
              <a:rPr lang="en-US" dirty="0"/>
              <a:t> = − </a:t>
            </a:r>
            <a:r>
              <a:rPr lang="en-US" b="1" dirty="0"/>
              <a:t>r</a:t>
            </a:r>
            <a:r>
              <a:rPr lang="en-US" dirty="0"/>
              <a:t> × </a:t>
            </a:r>
            <a:r>
              <a:rPr lang="en-US" b="1" dirty="0"/>
              <a:t>s</a:t>
            </a:r>
            <a:r>
              <a:rPr lang="en-US" dirty="0"/>
              <a:t>):</a:t>
            </a:r>
          </a:p>
          <a:p>
            <a:pPr marL="0" indent="0" fontAlgn="base">
              <a:buNone/>
            </a:pPr>
            <a:r>
              <a:rPr lang="pt-BR" i="1" dirty="0"/>
              <a:t>u</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s</a:t>
            </a:r>
            <a:r>
              <a:rPr lang="pt-BR" dirty="0"/>
              <a:t>)</a:t>
            </a:r>
          </a:p>
          <a:p>
            <a:pPr marL="0" indent="0">
              <a:buNone/>
            </a:pPr>
            <a:endParaRPr lang="en-US" dirty="0"/>
          </a:p>
        </p:txBody>
      </p:sp>
    </p:spTree>
    <p:extLst>
      <p:ext uri="{BB962C8B-B14F-4D97-AF65-F5344CB8AC3E}">
        <p14:creationId xmlns:p14="http://schemas.microsoft.com/office/powerpoint/2010/main" val="2894924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the lines are parallel then </a:t>
            </a:r>
            <a:r>
              <a:rPr lang="pt-BR" b="1" dirty="0"/>
              <a:t>r</a:t>
            </a:r>
            <a:r>
              <a:rPr lang="pt-BR" dirty="0"/>
              <a:t> × </a:t>
            </a:r>
            <a:r>
              <a:rPr lang="pt-BR" b="1" dirty="0"/>
              <a:t>s</a:t>
            </a:r>
            <a:r>
              <a:rPr lang="pt-BR" dirty="0"/>
              <a:t> = 0</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pt-BR" dirty="0"/>
              <a:t>Of note, if also (</a:t>
            </a:r>
            <a:r>
              <a:rPr lang="pt-BR" b="1" dirty="0"/>
              <a:t>q</a:t>
            </a:r>
            <a:r>
              <a:rPr lang="pt-BR" dirty="0"/>
              <a:t> − </a:t>
            </a:r>
            <a:r>
              <a:rPr lang="pt-BR" b="1" dirty="0"/>
              <a:t>p</a:t>
            </a:r>
            <a:r>
              <a:rPr lang="pt-BR" dirty="0"/>
              <a:t>) × </a:t>
            </a:r>
            <a:r>
              <a:rPr lang="pt-BR" b="1" dirty="0"/>
              <a:t>r</a:t>
            </a:r>
            <a:r>
              <a:rPr lang="pt-BR" dirty="0"/>
              <a:t> = 0, then the lines are co-linear as well. NOTE: this is NOT checked for in the code explicitly. Instead, we check amount of overlap first. Specifically, we</a:t>
            </a:r>
            <a:r>
              <a:rPr lang="en-US" dirty="0"/>
              <a:t> express the endpoints of the second segment (</a:t>
            </a:r>
            <a:r>
              <a:rPr lang="en-US" b="1" dirty="0"/>
              <a:t>q</a:t>
            </a:r>
            <a:r>
              <a:rPr lang="en-US" dirty="0"/>
              <a:t> and </a:t>
            </a:r>
            <a:r>
              <a:rPr lang="en-US" b="1" dirty="0"/>
              <a:t>q</a:t>
            </a:r>
            <a:r>
              <a:rPr lang="en-US" dirty="0"/>
              <a:t> + </a:t>
            </a:r>
            <a:r>
              <a:rPr lang="en-US" b="1" dirty="0"/>
              <a:t>s</a:t>
            </a:r>
            <a:r>
              <a:rPr lang="en-US" dirty="0"/>
              <a:t>) in terms of the equation of the first line segment (</a:t>
            </a:r>
            <a:r>
              <a:rPr lang="en-US" b="1" dirty="0"/>
              <a:t>p</a:t>
            </a:r>
            <a:r>
              <a:rPr lang="en-US" dirty="0"/>
              <a:t> + </a:t>
            </a:r>
            <a:r>
              <a:rPr lang="en-US" i="1" dirty="0"/>
              <a:t>t</a:t>
            </a:r>
            <a:r>
              <a:rPr lang="en-US" dirty="0"/>
              <a:t> </a:t>
            </a:r>
            <a:r>
              <a:rPr lang="en-US" b="1" dirty="0"/>
              <a:t>r</a:t>
            </a:r>
            <a:r>
              <a:rPr lang="en-US" dirty="0"/>
              <a:t>):</a:t>
            </a:r>
          </a:p>
          <a:p>
            <a:pPr marL="0" indent="0" fontAlgn="base">
              <a:buNone/>
            </a:pPr>
            <a:r>
              <a:rPr lang="pt-BR" i="1" dirty="0"/>
              <a:t>t</a:t>
            </a:r>
            <a:r>
              <a:rPr lang="pt-BR" baseline="-25000" dirty="0"/>
              <a:t>0</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pt-BR" i="1" dirty="0"/>
              <a:t>t</a:t>
            </a:r>
            <a:r>
              <a:rPr lang="pt-BR" baseline="-25000" dirty="0"/>
              <a:t>1</a:t>
            </a:r>
            <a:r>
              <a:rPr lang="pt-BR" dirty="0"/>
              <a:t> = (</a:t>
            </a:r>
            <a:r>
              <a:rPr lang="pt-BR" b="1" dirty="0"/>
              <a:t>q</a:t>
            </a:r>
            <a:r>
              <a:rPr lang="pt-BR" dirty="0"/>
              <a:t> + </a:t>
            </a:r>
            <a:r>
              <a:rPr lang="pt-BR" b="1" dirty="0"/>
              <a:t>s</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 = </a:t>
            </a:r>
            <a:r>
              <a:rPr lang="pt-BR" i="1" dirty="0"/>
              <a:t>t</a:t>
            </a:r>
            <a:r>
              <a:rPr lang="pt-BR" baseline="-25000" dirty="0"/>
              <a:t>0</a:t>
            </a:r>
            <a:r>
              <a:rPr lang="pt-BR" dirty="0"/>
              <a:t> + </a:t>
            </a:r>
            <a:r>
              <a:rPr lang="pt-BR" b="1" dirty="0"/>
              <a:t>s</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en-US" dirty="0"/>
              <a:t>If the interval between </a:t>
            </a:r>
            <a:r>
              <a:rPr lang="en-US" i="1" dirty="0"/>
              <a:t>t</a:t>
            </a:r>
            <a:r>
              <a:rPr lang="en-US" baseline="-25000" dirty="0"/>
              <a:t>0</a:t>
            </a:r>
            <a:r>
              <a:rPr lang="en-US" dirty="0"/>
              <a:t> and </a:t>
            </a:r>
            <a:r>
              <a:rPr lang="en-US" i="1" dirty="0"/>
              <a:t>t</a:t>
            </a:r>
            <a:r>
              <a:rPr lang="en-US" baseline="-25000" dirty="0"/>
              <a:t>1</a:t>
            </a:r>
            <a:r>
              <a:rPr lang="en-US" dirty="0"/>
              <a:t> intersects the interval [0, 1] then the line segments are collinear and overlapping (Case 1 on the </a:t>
            </a:r>
            <a:r>
              <a:rPr lang="en-US" dirty="0" err="1"/>
              <a:t>Stackoverflow</a:t>
            </a:r>
            <a:r>
              <a:rPr lang="en-US" dirty="0"/>
              <a:t> discussion); otherwise, they are collinear and disjoint (Case 2 on the </a:t>
            </a:r>
            <a:r>
              <a:rPr lang="en-US" dirty="0" err="1"/>
              <a:t>Stackoverflow</a:t>
            </a:r>
            <a:r>
              <a:rPr lang="en-US" dirty="0"/>
              <a:t>).</a:t>
            </a:r>
          </a:p>
          <a:p>
            <a:pPr marL="0" indent="0" fontAlgn="base">
              <a:buNone/>
            </a:pPr>
            <a:r>
              <a:rPr lang="en-US" dirty="0"/>
              <a:t>Note, as mentioned in that article, that if </a:t>
            </a:r>
            <a:r>
              <a:rPr lang="en-US" b="1" dirty="0"/>
              <a:t>s</a:t>
            </a:r>
            <a:r>
              <a:rPr lang="en-US" dirty="0"/>
              <a:t> and </a:t>
            </a:r>
            <a:r>
              <a:rPr lang="en-US" b="1" dirty="0"/>
              <a:t>r</a:t>
            </a:r>
            <a:r>
              <a:rPr lang="en-US" dirty="0"/>
              <a:t> point in opposite directions, then </a:t>
            </a:r>
            <a:r>
              <a:rPr lang="en-US" b="1" dirty="0"/>
              <a:t>s</a:t>
            </a:r>
            <a:r>
              <a:rPr lang="en-US" dirty="0"/>
              <a:t> · </a:t>
            </a:r>
            <a:r>
              <a:rPr lang="en-US" b="1" dirty="0"/>
              <a:t>r</a:t>
            </a:r>
            <a:r>
              <a:rPr lang="en-US" dirty="0"/>
              <a:t> &lt; 0 and so the interval to be checked is [</a:t>
            </a:r>
            <a:r>
              <a:rPr lang="en-US" i="1" dirty="0"/>
              <a:t>t</a:t>
            </a:r>
            <a:r>
              <a:rPr lang="en-US" baseline="-25000" dirty="0"/>
              <a:t>1</a:t>
            </a:r>
            <a:r>
              <a:rPr lang="en-US" dirty="0"/>
              <a:t>, </a:t>
            </a:r>
            <a:r>
              <a:rPr lang="en-US" i="1" dirty="0"/>
              <a:t>t</a:t>
            </a:r>
            <a:r>
              <a:rPr lang="en-US" baseline="-25000" dirty="0"/>
              <a:t>0</a:t>
            </a:r>
            <a:r>
              <a:rPr lang="en-US" dirty="0"/>
              <a:t>] rather than [</a:t>
            </a:r>
            <a:r>
              <a:rPr lang="en-US" i="1" dirty="0"/>
              <a:t>t</a:t>
            </a:r>
            <a:r>
              <a:rPr lang="en-US" baseline="-25000" dirty="0"/>
              <a:t>0</a:t>
            </a:r>
            <a:r>
              <a:rPr lang="en-US" dirty="0"/>
              <a:t>, </a:t>
            </a:r>
            <a:r>
              <a:rPr lang="en-US" i="1" dirty="0"/>
              <a:t>t</a:t>
            </a:r>
            <a:r>
              <a:rPr lang="en-US" baseline="-25000" dirty="0"/>
              <a:t>1</a:t>
            </a:r>
            <a:r>
              <a:rPr lang="en-US" dirty="0"/>
              <a:t>].</a:t>
            </a:r>
          </a:p>
          <a:p>
            <a:pPr marL="0" indent="0" fontAlgn="base">
              <a:buNone/>
            </a:pPr>
            <a:endParaRPr lang="pt-BR" dirty="0"/>
          </a:p>
          <a:p>
            <a:pPr marL="0" indent="0">
              <a:buNone/>
            </a:pPr>
            <a:endParaRPr lang="en-US" dirty="0"/>
          </a:p>
        </p:txBody>
      </p:sp>
    </p:spTree>
    <p:extLst>
      <p:ext uri="{BB962C8B-B14F-4D97-AF65-F5344CB8AC3E}">
        <p14:creationId xmlns:p14="http://schemas.microsoft.com/office/powerpoint/2010/main" val="3422765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parallel and non-intersecting?</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a:t>
            </a:r>
            <a:r>
              <a:rPr lang="en-US" b="1" dirty="0"/>
              <a:t>q</a:t>
            </a:r>
            <a:r>
              <a:rPr lang="en-US" dirty="0"/>
              <a:t> − </a:t>
            </a:r>
            <a:r>
              <a:rPr lang="en-US" b="1" dirty="0"/>
              <a:t>p</a:t>
            </a:r>
            <a:r>
              <a:rPr lang="en-US" dirty="0"/>
              <a:t>) × </a:t>
            </a:r>
            <a:r>
              <a:rPr lang="en-US" b="1" dirty="0"/>
              <a:t>r</a:t>
            </a:r>
            <a:r>
              <a:rPr lang="en-US" dirty="0"/>
              <a:t> ≠ 0, then the two lines are parallel and non-intersecting</a:t>
            </a:r>
          </a:p>
        </p:txBody>
      </p:sp>
    </p:spTree>
    <p:extLst>
      <p:ext uri="{BB962C8B-B14F-4D97-AF65-F5344CB8AC3E}">
        <p14:creationId xmlns:p14="http://schemas.microsoft.com/office/powerpoint/2010/main" val="248962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they intersect?</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0 ≤ </a:t>
            </a:r>
            <a:r>
              <a:rPr lang="en-US" i="1" dirty="0"/>
              <a:t>t</a:t>
            </a:r>
            <a:r>
              <a:rPr lang="en-US" dirty="0"/>
              <a:t> ≤ 1 and 0 ≤ </a:t>
            </a:r>
            <a:r>
              <a:rPr lang="en-US" i="1" dirty="0"/>
              <a:t>u</a:t>
            </a:r>
            <a:r>
              <a:rPr lang="en-US" dirty="0"/>
              <a:t> ≤ 1, the two line segments meet at the point </a:t>
            </a: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 </a:t>
            </a:r>
            <a:r>
              <a:rPr lang="en-US" dirty="0"/>
              <a:t>Otherwise, the two line segments are not parallel but do not intersect.</a:t>
            </a:r>
          </a:p>
          <a:p>
            <a:pPr marL="0" indent="0">
              <a:buNone/>
            </a:pPr>
            <a:r>
              <a:rPr lang="en-US" dirty="0"/>
              <a:t>Credit: this method is the 2-dimensional specialization of the 3D line intersection algorithm from the article "Intersection of two lines in three-space" by Ronald Goldman, published in </a:t>
            </a:r>
            <a:r>
              <a:rPr lang="en-US" i="1" dirty="0"/>
              <a:t>Graphics Gems</a:t>
            </a:r>
            <a:r>
              <a:rPr lang="en-US" dirty="0"/>
              <a:t>, page 304. In three dimensions, the usual case is that the lines are skew (neither parallel nor intersecting) in which case the method gives the points of closest approach of the two lines.</a:t>
            </a:r>
          </a:p>
        </p:txBody>
      </p:sp>
    </p:spTree>
    <p:extLst>
      <p:ext uri="{BB962C8B-B14F-4D97-AF65-F5344CB8AC3E}">
        <p14:creationId xmlns:p14="http://schemas.microsoft.com/office/powerpoint/2010/main" val="1467329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Intersections at the end-points of the path</a:t>
            </a:r>
          </a:p>
        </p:txBody>
      </p:sp>
      <p:sp>
        <p:nvSpPr>
          <p:cNvPr id="3" name="Content Placeholder 2"/>
          <p:cNvSpPr>
            <a:spLocks noGrp="1"/>
          </p:cNvSpPr>
          <p:nvPr>
            <p:ph idx="1"/>
          </p:nvPr>
        </p:nvSpPr>
        <p:spPr>
          <a:xfrm>
            <a:off x="838200" y="1825625"/>
            <a:ext cx="4933620" cy="4351338"/>
          </a:xfrm>
        </p:spPr>
        <p:txBody>
          <a:bodyPr>
            <a:normAutofit lnSpcReduction="10000"/>
          </a:bodyPr>
          <a:lstStyle/>
          <a:p>
            <a:pPr marL="0" indent="0">
              <a:buNone/>
            </a:pPr>
            <a:r>
              <a:rPr lang="en-US" dirty="0"/>
              <a:t>If intersections occur at the end-points of a path segment, then results can be ambiguous because t = 0 or t=1.  In these cases, can have weird situations if we omit this, e.g. the following:</a:t>
            </a:r>
          </a:p>
          <a:p>
            <a:pPr marL="0" indent="0">
              <a:buNone/>
            </a:pPr>
            <a:r>
              <a:rPr lang="en-US" dirty="0"/>
              <a:t>((0&lt;t).*(1&gt;t).*(0&lt;u).*(1&gt;u));</a:t>
            </a:r>
          </a:p>
          <a:p>
            <a:pPr marL="0" indent="0">
              <a:buNone/>
            </a:pPr>
            <a:r>
              <a:rPr lang="en-US" dirty="0"/>
              <a:t>The result of this condition is that NO intersection would be detected</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5200" y="1751169"/>
            <a:ext cx="5334000" cy="4000500"/>
          </a:xfrm>
          <a:prstGeom prst="rect">
            <a:avLst/>
          </a:prstGeom>
        </p:spPr>
      </p:pic>
    </p:spTree>
    <p:extLst>
      <p:ext uri="{BB962C8B-B14F-4D97-AF65-F5344CB8AC3E}">
        <p14:creationId xmlns:p14="http://schemas.microsoft.com/office/powerpoint/2010/main" val="3487792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 but particularly </a:t>
            </a:r>
            <a:r>
              <a:rPr lang="en-US" dirty="0" err="1"/>
              <a:t>driving.a</a:t>
            </a:r>
            <a:endParaRPr lang="en-US" dirty="0"/>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2842054"/>
            <a:ext cx="5700024" cy="3334909"/>
          </a:xfrm>
        </p:spPr>
        <p:txBody>
          <a:bodyPr>
            <a:normAutofit/>
          </a:bodyPr>
          <a:lstStyle/>
          <a:p>
            <a:pPr marL="0" indent="0">
              <a:buNone/>
            </a:pPr>
            <a:r>
              <a:rPr lang="en-US" dirty="0"/>
              <a:t>For example, roads are a form of path. The task of driving is to stay on the road, which means that a vehicle’s position relative to the path – the offset to the path, travel along the path, angle relative to path, etc. -  are all basically path calculations.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correct the t-range, then the intersection is found</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0778" y="2311400"/>
            <a:ext cx="5334000" cy="4000500"/>
          </a:xfrm>
          <a:prstGeom prst="rect">
            <a:avLst/>
          </a:prstGeom>
        </p:spPr>
      </p:pic>
    </p:spTree>
    <p:extLst>
      <p:ext uri="{BB962C8B-B14F-4D97-AF65-F5344CB8AC3E}">
        <p14:creationId xmlns:p14="http://schemas.microsoft.com/office/powerpoint/2010/main" val="2929220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Similarly, this form with the u range not including 0 or 1 can miss paths that barely hit the sensor at start or end</a:t>
            </a:r>
          </a:p>
        </p:txBody>
      </p:sp>
      <p:sp>
        <p:nvSpPr>
          <p:cNvPr id="3" name="Content Placeholder 2"/>
          <p:cNvSpPr>
            <a:spLocks noGrp="1"/>
          </p:cNvSpPr>
          <p:nvPr>
            <p:ph idx="1"/>
          </p:nvPr>
        </p:nvSpPr>
        <p:spPr/>
        <p:txBody>
          <a:bodyPr/>
          <a:lstStyle/>
          <a:p>
            <a:pPr marL="0" indent="0">
              <a:buNone/>
            </a:pPr>
            <a:r>
              <a:rPr lang="en-US" dirty="0"/>
              <a:t>Missing the origin is a particularly bad error as it would cause one to miss overlapping paths</a:t>
            </a:r>
          </a:p>
        </p:txBody>
      </p:sp>
      <p:grpSp>
        <p:nvGrpSpPr>
          <p:cNvPr id="7" name="Group 6">
            <a:extLst>
              <a:ext uri="{FF2B5EF4-FFF2-40B4-BE49-F238E27FC236}">
                <a16:creationId xmlns:a16="http://schemas.microsoft.com/office/drawing/2014/main" id="{C023669D-00DD-2643-F3C1-6FAC31B1C2B1}"/>
              </a:ext>
            </a:extLst>
          </p:cNvPr>
          <p:cNvGrpSpPr/>
          <p:nvPr/>
        </p:nvGrpSpPr>
        <p:grpSpPr>
          <a:xfrm>
            <a:off x="838200" y="2818812"/>
            <a:ext cx="9825187" cy="4000500"/>
            <a:chOff x="838200" y="2818812"/>
            <a:chExt cx="9825187" cy="400050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818812"/>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9387" y="2818812"/>
              <a:ext cx="5334000" cy="4000500"/>
            </a:xfrm>
            <a:prstGeom prst="rect">
              <a:avLst/>
            </a:prstGeom>
          </p:spPr>
        </p:pic>
      </p:grpSp>
    </p:spTree>
    <p:extLst>
      <p:ext uri="{BB962C8B-B14F-4D97-AF65-F5344CB8AC3E}">
        <p14:creationId xmlns:p14="http://schemas.microsoft.com/office/powerpoint/2010/main" val="1320410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the correct result</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grpSp>
        <p:nvGrpSpPr>
          <p:cNvPr id="6" name="Group 5">
            <a:extLst>
              <a:ext uri="{FF2B5EF4-FFF2-40B4-BE49-F238E27FC236}">
                <a16:creationId xmlns:a16="http://schemas.microsoft.com/office/drawing/2014/main" id="{4FF7804B-CA47-1F91-2C89-66B8E8D4B682}"/>
              </a:ext>
            </a:extLst>
          </p:cNvPr>
          <p:cNvGrpSpPr/>
          <p:nvPr/>
        </p:nvGrpSpPr>
        <p:grpSpPr>
          <a:xfrm>
            <a:off x="273527" y="2570429"/>
            <a:ext cx="9720219" cy="4000500"/>
            <a:chOff x="273527" y="2570429"/>
            <a:chExt cx="9720219" cy="400050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3527" y="2570429"/>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9746" y="2570429"/>
              <a:ext cx="5334000" cy="4000500"/>
            </a:xfrm>
            <a:prstGeom prst="rect">
              <a:avLst/>
            </a:prstGeom>
          </p:spPr>
        </p:pic>
      </p:grpSp>
    </p:spTree>
    <p:extLst>
      <p:ext uri="{BB962C8B-B14F-4D97-AF65-F5344CB8AC3E}">
        <p14:creationId xmlns:p14="http://schemas.microsoft.com/office/powerpoint/2010/main" val="37208307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A simple intersection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3507" y="1460464"/>
            <a:ext cx="5334000" cy="4000500"/>
          </a:xfrm>
          <a:prstGeom prst="rect">
            <a:avLst/>
          </a:prstGeom>
        </p:spPr>
      </p:pic>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100" dirty="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Simple test 1 - a simple intersection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100" dirty="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'Simple intersection result: \n'</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 = [0 10; 10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sensor_vector</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[2 1; 5 15];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fig_debugging</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2343;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1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fcn_Path_findProjectionHitOntoPath</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path,sensor_vector,fig_debugging</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331708" y="1788495"/>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spTree>
    <p:extLst>
      <p:ext uri="{BB962C8B-B14F-4D97-AF65-F5344CB8AC3E}">
        <p14:creationId xmlns:p14="http://schemas.microsoft.com/office/powerpoint/2010/main" val="2252257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Not intersecting</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2 - no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'No intersection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[-4 10; 2 10];</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9625" y="1528022"/>
            <a:ext cx="5334000" cy="4000500"/>
          </a:xfrm>
          <a:prstGeom prst="rect">
            <a:avLst/>
          </a:prstGeom>
        </p:spPr>
      </p:pic>
    </p:spTree>
    <p:extLst>
      <p:ext uri="{BB962C8B-B14F-4D97-AF65-F5344CB8AC3E}">
        <p14:creationId xmlns:p14="http://schemas.microsoft.com/office/powerpoint/2010/main" val="510910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Multiple line segments</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3 -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9800" y="1514168"/>
            <a:ext cx="5334000" cy="4000500"/>
          </a:xfrm>
          <a:prstGeom prst="rect">
            <a:avLst/>
          </a:prstGeom>
        </p:spPr>
      </p:pic>
    </p:spTree>
    <p:extLst>
      <p:ext uri="{BB962C8B-B14F-4D97-AF65-F5344CB8AC3E}">
        <p14:creationId xmlns:p14="http://schemas.microsoft.com/office/powerpoint/2010/main" val="1459124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the “length” of the sensor vector is irrelevant. One simply wants to know any location, in any direction, where an intersection could occur.</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1 (instead of 0, default) to specify that any intersection will work. Here’s an example with a sensor vector of length 2. If an “unlimited” search is used, a hit is detected with either positive or negative distance.</a:t>
            </a:r>
          </a:p>
        </p:txBody>
      </p:sp>
      <p:grpSp>
        <p:nvGrpSpPr>
          <p:cNvPr id="9" name="Group 8">
            <a:extLst>
              <a:ext uri="{FF2B5EF4-FFF2-40B4-BE49-F238E27FC236}">
                <a16:creationId xmlns:a16="http://schemas.microsoft.com/office/drawing/2014/main" id="{55E64D25-D84A-42D9-C50C-A2B01521DC71}"/>
              </a:ext>
            </a:extLst>
          </p:cNvPr>
          <p:cNvGrpSpPr/>
          <p:nvPr/>
        </p:nvGrpSpPr>
        <p:grpSpPr>
          <a:xfrm>
            <a:off x="1458211" y="2452494"/>
            <a:ext cx="9020813" cy="4093801"/>
            <a:chOff x="1458211" y="2452494"/>
            <a:chExt cx="9020813" cy="4093801"/>
          </a:xfrm>
        </p:grpSpPr>
        <p:sp>
          <p:nvSpPr>
            <p:cNvPr id="4" name="TextBox 3"/>
            <p:cNvSpPr txBox="1"/>
            <p:nvPr/>
          </p:nvSpPr>
          <p:spPr>
            <a:xfrm>
              <a:off x="1929947"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1</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8211" y="2452494"/>
              <a:ext cx="2806187" cy="210464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1932" y="2452494"/>
              <a:ext cx="2804160" cy="210312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06028" y="3832958"/>
              <a:ext cx="2804160" cy="210312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91840" y="3832958"/>
              <a:ext cx="2804160" cy="2103120"/>
            </a:xfrm>
            <a:prstGeom prst="rect">
              <a:avLst/>
            </a:prstGeom>
          </p:spPr>
        </p:pic>
      </p:grpSp>
    </p:spTree>
    <p:extLst>
      <p:ext uri="{BB962C8B-B14F-4D97-AF65-F5344CB8AC3E}">
        <p14:creationId xmlns:p14="http://schemas.microsoft.com/office/powerpoint/2010/main" val="15320847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we want to know all the intersection points</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2, and all the intersections are given.</a:t>
            </a:r>
          </a:p>
        </p:txBody>
      </p:sp>
      <p:grpSp>
        <p:nvGrpSpPr>
          <p:cNvPr id="6" name="Group 5">
            <a:extLst>
              <a:ext uri="{FF2B5EF4-FFF2-40B4-BE49-F238E27FC236}">
                <a16:creationId xmlns:a16="http://schemas.microsoft.com/office/drawing/2014/main" id="{8A1E3FE5-4E43-E196-5C67-D8CD16A0BFC7}"/>
              </a:ext>
            </a:extLst>
          </p:cNvPr>
          <p:cNvGrpSpPr/>
          <p:nvPr/>
        </p:nvGrpSpPr>
        <p:grpSpPr>
          <a:xfrm>
            <a:off x="421523" y="1991797"/>
            <a:ext cx="10932277" cy="4504769"/>
            <a:chOff x="421523" y="1991797"/>
            <a:chExt cx="10932277" cy="4504769"/>
          </a:xfrm>
        </p:grpSpPr>
        <p:sp>
          <p:nvSpPr>
            <p:cNvPr id="4" name="TextBox 3"/>
            <p:cNvSpPr txBox="1"/>
            <p:nvPr/>
          </p:nvSpPr>
          <p:spPr>
            <a:xfrm>
              <a:off x="1094109" y="6127234"/>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27234"/>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2</a:t>
              </a:r>
              <a:endParaRPr lang="en-US" dirty="0"/>
            </a:p>
          </p:txBody>
        </p:sp>
        <p:pic>
          <p:nvPicPr>
            <p:cNvPr id="9" name="Picture 8"/>
            <p:cNvPicPr>
              <a:picLocks noChangeAspect="1"/>
            </p:cNvPicPr>
            <p:nvPr/>
          </p:nvPicPr>
          <p:blipFill>
            <a:blip r:embed="rId2"/>
            <a:stretch>
              <a:fillRect/>
            </a:stretch>
          </p:blipFill>
          <p:spPr>
            <a:xfrm>
              <a:off x="421523" y="2087285"/>
              <a:ext cx="5334000" cy="4000500"/>
            </a:xfrm>
            <a:prstGeom prst="rect">
              <a:avLst/>
            </a:prstGeom>
          </p:spPr>
        </p:pic>
        <p:pic>
          <p:nvPicPr>
            <p:cNvPr id="11" name="Picture 10"/>
            <p:cNvPicPr>
              <a:picLocks noChangeAspect="1"/>
            </p:cNvPicPr>
            <p:nvPr/>
          </p:nvPicPr>
          <p:blipFill>
            <a:blip r:embed="rId3"/>
            <a:stretch>
              <a:fillRect/>
            </a:stretch>
          </p:blipFill>
          <p:spPr>
            <a:xfrm>
              <a:off x="6019800" y="1991797"/>
              <a:ext cx="5334000" cy="4000500"/>
            </a:xfrm>
            <a:prstGeom prst="rect">
              <a:avLst/>
            </a:prstGeom>
          </p:spPr>
        </p:pic>
      </p:grpSp>
    </p:spTree>
    <p:extLst>
      <p:ext uri="{BB962C8B-B14F-4D97-AF65-F5344CB8AC3E}">
        <p14:creationId xmlns:p14="http://schemas.microsoft.com/office/powerpoint/2010/main" val="29373999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is the code and screen output for the previous slide:</a:t>
            </a:r>
          </a:p>
        </p:txBody>
      </p:sp>
      <p:sp>
        <p:nvSpPr>
          <p:cNvPr id="4" name="TextBox 3"/>
          <p:cNvSpPr txBox="1"/>
          <p:nvPr/>
        </p:nvSpPr>
        <p:spPr>
          <a:xfrm>
            <a:off x="362984" y="2244641"/>
            <a:ext cx="6751366" cy="4324261"/>
          </a:xfrm>
          <a:prstGeom prst="rect">
            <a:avLst/>
          </a:prstGeom>
          <a:noFill/>
        </p:spPr>
        <p:txBody>
          <a:bodyPr wrap="square" rtlCol="0">
            <a:spAutoFit/>
          </a:bodyPr>
          <a:lstStyle/>
          <a:p>
            <a:r>
              <a:rPr lang="en-US" sz="1100" dirty="0">
                <a:solidFill>
                  <a:srgbClr val="228B22"/>
                </a:solidFill>
                <a:latin typeface="Courier New" panose="02070309020205020404" pitchFamily="49" charset="0"/>
              </a:rPr>
              <a:t>%% Advanced test 2 -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'Single intersections reporting only first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[0 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23487;</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0;</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 </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reporting all results: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[0 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23488;</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2;</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a:p>
            <a:endParaRPr lang="en-US" sz="1100" dirty="0"/>
          </a:p>
        </p:txBody>
      </p:sp>
      <p:sp>
        <p:nvSpPr>
          <p:cNvPr id="5" name="TextBox 4"/>
          <p:cNvSpPr txBox="1"/>
          <p:nvPr/>
        </p:nvSpPr>
        <p:spPr>
          <a:xfrm>
            <a:off x="6147093" y="3932449"/>
            <a:ext cx="5554726" cy="2031325"/>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Single intersections reporting only first result: </a:t>
            </a:r>
          </a:p>
          <a:p>
            <a:r>
              <a:rPr lang="en-US" sz="1400" dirty="0">
                <a:latin typeface="Courier New" panose="02070309020205020404" pitchFamily="49" charset="0"/>
                <a:cs typeface="Courier New" panose="02070309020205020404" pitchFamily="49" charset="0"/>
              </a:rPr>
              <a:t>Distance 	 Location X 	 Location Y </a:t>
            </a:r>
          </a:p>
          <a:p>
            <a:r>
              <a:rPr lang="en-US" sz="1400" dirty="0">
                <a:latin typeface="Courier New" panose="02070309020205020404" pitchFamily="49" charset="0"/>
                <a:cs typeface="Courier New" panose="02070309020205020404" pitchFamily="49" charset="0"/>
              </a:rPr>
              <a:t>2.600 		 1.000 		 2.400</a:t>
            </a:r>
          </a:p>
          <a:p>
            <a:r>
              <a:rPr lang="en-US" sz="1400" dirty="0">
                <a:latin typeface="Courier New" panose="02070309020205020404" pitchFamily="49" charset="0"/>
                <a:cs typeface="Courier New" panose="02070309020205020404" pitchFamily="49" charset="0"/>
              </a:rPr>
              <a:t>Multiple intersections reporting all results: </a:t>
            </a:r>
          </a:p>
          <a:p>
            <a:r>
              <a:rPr lang="en-US" sz="1400" dirty="0">
                <a:latin typeface="Courier New" panose="02070309020205020404" pitchFamily="49" charset="0"/>
                <a:cs typeface="Courier New" panose="02070309020205020404" pitchFamily="49" charset="0"/>
              </a:rPr>
              <a:t>Distance 	 Location X 	 Location Y </a:t>
            </a:r>
          </a:p>
          <a:p>
            <a:r>
              <a:rPr lang="en-US" sz="1400" dirty="0">
                <a:latin typeface="Courier New" panose="02070309020205020404" pitchFamily="49" charset="0"/>
                <a:cs typeface="Courier New" panose="02070309020205020404" pitchFamily="49" charset="0"/>
              </a:rPr>
              <a:t>10.833 		 4.167 		 10.000</a:t>
            </a:r>
          </a:p>
          <a:p>
            <a:r>
              <a:rPr lang="en-US" sz="1400" dirty="0">
                <a:latin typeface="Courier New" panose="02070309020205020404" pitchFamily="49" charset="0"/>
                <a:cs typeface="Courier New" panose="02070309020205020404" pitchFamily="49" charset="0"/>
              </a:rPr>
              <a:t>7.800 		 3.000 		 7.200</a:t>
            </a:r>
          </a:p>
          <a:p>
            <a:r>
              <a:rPr lang="en-US" sz="1400" dirty="0">
                <a:latin typeface="Courier New" panose="02070309020205020404" pitchFamily="49" charset="0"/>
                <a:cs typeface="Courier New" panose="02070309020205020404" pitchFamily="49" charset="0"/>
              </a:rPr>
              <a:t>6.500 		 2.500 		 6.000</a:t>
            </a:r>
          </a:p>
          <a:p>
            <a:r>
              <a:rPr lang="en-US" sz="1400" dirty="0">
                <a:latin typeface="Courier New" panose="02070309020205020404" pitchFamily="49" charset="0"/>
                <a:cs typeface="Courier New" panose="02070309020205020404" pitchFamily="49" charset="0"/>
              </a:rPr>
              <a:t>2.600 		 1.000 		 2.400</a:t>
            </a:r>
          </a:p>
        </p:txBody>
      </p:sp>
    </p:spTree>
    <p:extLst>
      <p:ext uri="{BB962C8B-B14F-4D97-AF65-F5344CB8AC3E}">
        <p14:creationId xmlns:p14="http://schemas.microsoft.com/office/powerpoint/2010/main" val="3396920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algorithm is quite robust even to complex overlapping conditions</a:t>
            </a:r>
          </a:p>
        </p:txBody>
      </p:sp>
      <p:sp>
        <p:nvSpPr>
          <p:cNvPr id="4" name="TextBox 3"/>
          <p:cNvSpPr txBox="1"/>
          <p:nvPr/>
        </p:nvSpPr>
        <p:spPr>
          <a:xfrm>
            <a:off x="378829" y="4565065"/>
            <a:ext cx="7151317" cy="2292935"/>
          </a:xfrm>
          <a:prstGeom prst="rect">
            <a:avLst/>
          </a:prstGeom>
          <a:noFill/>
        </p:spPr>
        <p:txBody>
          <a:bodyPr wrap="none" rtlCol="0">
            <a:spAutoFit/>
          </a:bodyPr>
          <a:lstStyle/>
          <a:p>
            <a:r>
              <a:rPr lang="en-US" sz="1100" dirty="0">
                <a:solidFill>
                  <a:srgbClr val="228B22"/>
                </a:solidFill>
                <a:latin typeface="Courier New" panose="02070309020205020404" pitchFamily="49" charset="0"/>
              </a:rPr>
              <a:t>%% Advanced </a:t>
            </a:r>
            <a:r>
              <a:rPr lang="en-US" sz="1100" dirty="0" err="1">
                <a:solidFill>
                  <a:srgbClr val="228B22"/>
                </a:solidFill>
                <a:latin typeface="Courier New" panose="02070309020205020404" pitchFamily="49" charset="0"/>
              </a:rPr>
              <a:t>Multihit</a:t>
            </a:r>
            <a:r>
              <a:rPr lang="en-US" sz="1100" dirty="0">
                <a:solidFill>
                  <a:srgbClr val="228B22"/>
                </a:solidFill>
                <a:latin typeface="Courier New" panose="02070309020205020404" pitchFamily="49" charset="0"/>
              </a:rPr>
              <a:t> Overlapping  test 32 - super overlapping </a:t>
            </a:r>
            <a:r>
              <a:rPr lang="en-US" sz="1100" dirty="0" err="1">
                <a:solidFill>
                  <a:srgbClr val="228B22"/>
                </a:solidFill>
                <a:latin typeface="Courier New" panose="02070309020205020404" pitchFamily="49" charset="0"/>
              </a:rPr>
              <a:t>colinear</a:t>
            </a:r>
            <a:r>
              <a:rPr lang="en-US" sz="1100" dirty="0">
                <a:solidFill>
                  <a:srgbClr val="228B22"/>
                </a:solidFill>
                <a:latin typeface="Courier New" panose="02070309020205020404" pitchFamily="49" charset="0"/>
              </a:rPr>
              <a:t> 1 BACKWARDS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'Super overlapping </a:t>
            </a:r>
            <a:r>
              <a:rPr lang="en-US" sz="1100" dirty="0" err="1">
                <a:solidFill>
                  <a:srgbClr val="A020F0"/>
                </a:solidFill>
                <a:latin typeface="Courier New" panose="02070309020205020404" pitchFamily="49" charset="0"/>
              </a:rPr>
              <a:t>colinear</a:t>
            </a:r>
            <a:r>
              <a:rPr lang="en-US" sz="1100" dirty="0">
                <a:solidFill>
                  <a:srgbClr val="A020F0"/>
                </a:solidFill>
                <a:latin typeface="Courier New" panose="02070309020205020404" pitchFamily="49" charset="0"/>
              </a:rPr>
              <a:t> BACKWARDS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12 8; 14 10; 15 10];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[-3 10]; </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[15 10];</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2;</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distance,location,path_segments</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print_more_results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distance,location,path_segments</a:t>
            </a:r>
            <a:r>
              <a:rPr lang="en-US" sz="1100" dirty="0">
                <a:solidFill>
                  <a:srgbClr val="000000"/>
                </a:solidFill>
                <a:latin typeface="Courier New" panose="02070309020205020404" pitchFamily="49" charset="0"/>
              </a:rPr>
              <a:t>);</a:t>
            </a:r>
          </a:p>
          <a:p>
            <a:endParaRPr lang="en-US" sz="1100" dirty="0"/>
          </a:p>
        </p:txBody>
      </p:sp>
      <p:pic>
        <p:nvPicPr>
          <p:cNvPr id="5" name="Picture 4"/>
          <p:cNvPicPr>
            <a:picLocks noChangeAspect="1"/>
          </p:cNvPicPr>
          <p:nvPr/>
        </p:nvPicPr>
        <p:blipFill>
          <a:blip r:embed="rId2"/>
          <a:stretch>
            <a:fillRect/>
          </a:stretch>
        </p:blipFill>
        <p:spPr>
          <a:xfrm>
            <a:off x="378829" y="1490525"/>
            <a:ext cx="3673016" cy="2754762"/>
          </a:xfrm>
          <a:prstGeom prst="rect">
            <a:avLst/>
          </a:prstGeom>
        </p:spPr>
      </p:pic>
      <p:sp>
        <p:nvSpPr>
          <p:cNvPr id="6" name="TextBox 5"/>
          <p:cNvSpPr txBox="1"/>
          <p:nvPr/>
        </p:nvSpPr>
        <p:spPr>
          <a:xfrm>
            <a:off x="6369087" y="1728374"/>
            <a:ext cx="5120120" cy="3139321"/>
          </a:xfrm>
          <a:prstGeom prst="rect">
            <a:avLst/>
          </a:prstGeom>
          <a:noFill/>
        </p:spPr>
        <p:txBody>
          <a:bodyPr wrap="none" rtlCol="0">
            <a:spAutoFit/>
          </a:bodyPr>
          <a:lstStyle/>
          <a:p>
            <a:r>
              <a:rPr lang="en-US" dirty="0"/>
              <a:t>GIVES:</a:t>
            </a:r>
          </a:p>
          <a:p>
            <a:r>
              <a:rPr lang="en-US" dirty="0"/>
              <a:t>Super overlapping </a:t>
            </a:r>
            <a:r>
              <a:rPr lang="en-US" dirty="0" err="1"/>
              <a:t>colinear</a:t>
            </a:r>
            <a:r>
              <a:rPr lang="en-US" dirty="0"/>
              <a:t> BACKWARDS result: </a:t>
            </a:r>
          </a:p>
          <a:p>
            <a:r>
              <a:rPr lang="fr-FR" dirty="0"/>
              <a:t>Distance     Location X      Location Y      </a:t>
            </a:r>
            <a:r>
              <a:rPr lang="fr-FR" dirty="0" err="1"/>
              <a:t>PathSegment</a:t>
            </a:r>
            <a:r>
              <a:rPr lang="fr-FR" dirty="0"/>
              <a:t> </a:t>
            </a:r>
          </a:p>
          <a:p>
            <a:r>
              <a:rPr lang="en-US" dirty="0"/>
              <a:t>5.000        10.000              10.000          1</a:t>
            </a:r>
          </a:p>
          <a:p>
            <a:r>
              <a:rPr lang="en-US" dirty="0"/>
              <a:t>5.000        10.000              10.000          2</a:t>
            </a:r>
          </a:p>
          <a:p>
            <a:r>
              <a:rPr lang="en-US" dirty="0"/>
              <a:t>1.000        14.000              10.000          3</a:t>
            </a:r>
          </a:p>
          <a:p>
            <a:r>
              <a:rPr lang="en-US" dirty="0"/>
              <a:t>0.000        15.000              10.000          4</a:t>
            </a:r>
          </a:p>
          <a:p>
            <a:r>
              <a:rPr lang="en-US" dirty="0"/>
              <a:t>15.000       0.000               10.000          1</a:t>
            </a:r>
          </a:p>
          <a:p>
            <a:r>
              <a:rPr lang="en-US" dirty="0"/>
              <a:t>1.000        14.000              10.000          4</a:t>
            </a:r>
          </a:p>
          <a:p>
            <a:endParaRPr lang="en-US" dirty="0"/>
          </a:p>
          <a:p>
            <a:endParaRPr lang="en-US" dirty="0"/>
          </a:p>
        </p:txBody>
      </p:sp>
    </p:spTree>
    <p:extLst>
      <p:ext uri="{BB962C8B-B14F-4D97-AF65-F5344CB8AC3E}">
        <p14:creationId xmlns:p14="http://schemas.microsoft.com/office/powerpoint/2010/main" val="4000190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traversals</a:t>
            </a:r>
          </a:p>
        </p:txBody>
      </p:sp>
    </p:spTree>
    <p:extLst>
      <p:ext uri="{BB962C8B-B14F-4D97-AF65-F5344CB8AC3E}">
        <p14:creationId xmlns:p14="http://schemas.microsoft.com/office/powerpoint/2010/main" val="1214754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a:xfrm>
            <a:off x="352425" y="365125"/>
            <a:ext cx="11001375" cy="1325563"/>
          </a:xfrm>
        </p:spPr>
        <p:txBody>
          <a:bodyPr>
            <a:normAutofit fontScale="90000"/>
          </a:bodyPr>
          <a:lstStyle/>
          <a:p>
            <a:r>
              <a:rPr lang="en-US" sz="3600" dirty="0"/>
              <a:t>To find the intersection of a traversal with another, we use: </a:t>
            </a:r>
            <a:r>
              <a:rPr lang="en-US" sz="3600" dirty="0" err="1">
                <a:solidFill>
                  <a:srgbClr val="028009"/>
                </a:solidFill>
                <a:latin typeface="Courier New" panose="02070309020205020404" pitchFamily="49" charset="0"/>
              </a:rPr>
              <a:t>fcn_Path_findIntersectionsBetweenTraversals</a:t>
            </a:r>
            <a:br>
              <a:rPr lang="en-US" sz="3600" dirty="0">
                <a:solidFill>
                  <a:srgbClr val="028009"/>
                </a:solidFill>
                <a:latin typeface="Courier New" panose="02070309020205020404" pitchFamily="49" charset="0"/>
              </a:rPr>
            </a:br>
            <a:endParaRPr lang="en-US" dirty="0"/>
          </a:p>
        </p:txBody>
      </p:sp>
      <p:sp>
        <p:nvSpPr>
          <p:cNvPr id="6" name="TextBox 5">
            <a:extLst>
              <a:ext uri="{FF2B5EF4-FFF2-40B4-BE49-F238E27FC236}">
                <a16:creationId xmlns:a16="http://schemas.microsoft.com/office/drawing/2014/main" id="{041E662B-BEA0-4906-9E78-55ECE9DB807F}"/>
              </a:ext>
            </a:extLst>
          </p:cNvPr>
          <p:cNvSpPr txBox="1"/>
          <p:nvPr/>
        </p:nvSpPr>
        <p:spPr>
          <a:xfrm>
            <a:off x="967740" y="6027779"/>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script_test_fcn_Path_findIntersectionsBetweenTraversals</a:t>
            </a:r>
            <a:r>
              <a:rPr lang="en-US" dirty="0">
                <a:solidFill>
                  <a:srgbClr val="028009"/>
                </a:solidFill>
                <a:latin typeface="Courier New" panose="02070309020205020404" pitchFamily="49" charset="0"/>
              </a:rPr>
              <a:t> </a:t>
            </a:r>
            <a:r>
              <a:rPr lang="en-US" dirty="0"/>
              <a:t>for this demo</a:t>
            </a:r>
          </a:p>
        </p:txBody>
      </p:sp>
      <p:grpSp>
        <p:nvGrpSpPr>
          <p:cNvPr id="3" name="Group 2">
            <a:extLst>
              <a:ext uri="{FF2B5EF4-FFF2-40B4-BE49-F238E27FC236}">
                <a16:creationId xmlns:a16="http://schemas.microsoft.com/office/drawing/2014/main" id="{329658A0-3C60-643B-9175-E566F86D3F73}"/>
              </a:ext>
            </a:extLst>
          </p:cNvPr>
          <p:cNvGrpSpPr/>
          <p:nvPr/>
        </p:nvGrpSpPr>
        <p:grpSpPr>
          <a:xfrm>
            <a:off x="556260" y="1995240"/>
            <a:ext cx="10668000" cy="4000500"/>
            <a:chOff x="556260" y="1995240"/>
            <a:chExt cx="10668000" cy="4000500"/>
          </a:xfrm>
        </p:grpSpPr>
        <p:pic>
          <p:nvPicPr>
            <p:cNvPr id="7" name="Picture 6">
              <a:extLst>
                <a:ext uri="{FF2B5EF4-FFF2-40B4-BE49-F238E27FC236}">
                  <a16:creationId xmlns:a16="http://schemas.microsoft.com/office/drawing/2014/main" id="{0B5B9988-C585-4675-A4A2-526FA6C51C69}"/>
                </a:ext>
              </a:extLst>
            </p:cNvPr>
            <p:cNvPicPr>
              <a:picLocks noChangeAspect="1"/>
            </p:cNvPicPr>
            <p:nvPr/>
          </p:nvPicPr>
          <p:blipFill>
            <a:blip r:embed="rId2"/>
            <a:stretch>
              <a:fillRect/>
            </a:stretch>
          </p:blipFill>
          <p:spPr>
            <a:xfrm>
              <a:off x="556260" y="1995240"/>
              <a:ext cx="5334000" cy="4000500"/>
            </a:xfrm>
            <a:prstGeom prst="rect">
              <a:avLst/>
            </a:prstGeom>
          </p:spPr>
        </p:pic>
        <p:pic>
          <p:nvPicPr>
            <p:cNvPr id="9" name="Picture 8">
              <a:extLst>
                <a:ext uri="{FF2B5EF4-FFF2-40B4-BE49-F238E27FC236}">
                  <a16:creationId xmlns:a16="http://schemas.microsoft.com/office/drawing/2014/main" id="{08EA705C-2969-4D99-BAC0-97660AE60780}"/>
                </a:ext>
              </a:extLst>
            </p:cNvPr>
            <p:cNvPicPr>
              <a:picLocks noChangeAspect="1"/>
            </p:cNvPicPr>
            <p:nvPr/>
          </p:nvPicPr>
          <p:blipFill>
            <a:blip r:embed="rId3"/>
            <a:stretch>
              <a:fillRect/>
            </a:stretch>
          </p:blipFill>
          <p:spPr>
            <a:xfrm>
              <a:off x="5890260" y="1995240"/>
              <a:ext cx="5334000" cy="4000500"/>
            </a:xfrm>
            <a:prstGeom prst="rect">
              <a:avLst/>
            </a:prstGeom>
          </p:spPr>
        </p:pic>
      </p:grpSp>
    </p:spTree>
    <p:extLst>
      <p:ext uri="{BB962C8B-B14F-4D97-AF65-F5344CB8AC3E}">
        <p14:creationId xmlns:p14="http://schemas.microsoft.com/office/powerpoint/2010/main" val="1665229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path</a:t>
            </a:r>
          </a:p>
        </p:txBody>
      </p:sp>
    </p:spTree>
    <p:extLst>
      <p:ext uri="{BB962C8B-B14F-4D97-AF65-F5344CB8AC3E}">
        <p14:creationId xmlns:p14="http://schemas.microsoft.com/office/powerpoint/2010/main" val="36329649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93CD-7D00-4B69-ACBF-40FEB909D4EB}"/>
              </a:ext>
            </a:extLst>
          </p:cNvPr>
          <p:cNvSpPr>
            <a:spLocks noGrp="1"/>
          </p:cNvSpPr>
          <p:nvPr>
            <p:ph type="title"/>
          </p:nvPr>
        </p:nvSpPr>
        <p:spPr/>
        <p:txBody>
          <a:bodyPr/>
          <a:lstStyle/>
          <a:p>
            <a:r>
              <a:rPr lang="en-US" dirty="0"/>
              <a:t>One of the basic path operations is snapping from a query point onto a path</a:t>
            </a:r>
          </a:p>
        </p:txBody>
      </p:sp>
      <p:grpSp>
        <p:nvGrpSpPr>
          <p:cNvPr id="20" name="Group 19">
            <a:extLst>
              <a:ext uri="{FF2B5EF4-FFF2-40B4-BE49-F238E27FC236}">
                <a16:creationId xmlns:a16="http://schemas.microsoft.com/office/drawing/2014/main" id="{DC135ABB-7950-1683-5709-70A1FB48B86F}"/>
              </a:ext>
            </a:extLst>
          </p:cNvPr>
          <p:cNvGrpSpPr/>
          <p:nvPr/>
        </p:nvGrpSpPr>
        <p:grpSpPr>
          <a:xfrm>
            <a:off x="838200" y="1848254"/>
            <a:ext cx="10515600" cy="4431793"/>
            <a:chOff x="838200" y="1848254"/>
            <a:chExt cx="10515600" cy="4431793"/>
          </a:xfrm>
        </p:grpSpPr>
        <p:sp>
          <p:nvSpPr>
            <p:cNvPr id="4" name="TextBox 3">
              <a:extLst>
                <a:ext uri="{FF2B5EF4-FFF2-40B4-BE49-F238E27FC236}">
                  <a16:creationId xmlns:a16="http://schemas.microsoft.com/office/drawing/2014/main" id="{CF90DE67-9714-49C8-A2C2-64D6B10BF9AF}"/>
                </a:ext>
              </a:extLst>
            </p:cNvPr>
            <p:cNvSpPr txBox="1"/>
            <p:nvPr/>
          </p:nvSpPr>
          <p:spPr>
            <a:xfrm>
              <a:off x="838200" y="1848254"/>
              <a:ext cx="4309353" cy="3970318"/>
            </a:xfrm>
            <a:prstGeom prst="rect">
              <a:avLst/>
            </a:prstGeom>
            <a:noFill/>
          </p:spPr>
          <p:txBody>
            <a:bodyPr wrap="square" rtlCol="0">
              <a:spAutoFit/>
            </a:bodyPr>
            <a:lstStyle/>
            <a:p>
              <a:r>
                <a:rPr lang="en-US" dirty="0"/>
                <a:t>The goal is to find the point ON A PATH that is “closest” to the </a:t>
              </a:r>
              <a:r>
                <a:rPr lang="en-US" dirty="0">
                  <a:solidFill>
                    <a:srgbClr val="92D050"/>
                  </a:solidFill>
                </a:rPr>
                <a:t>query point</a:t>
              </a:r>
              <a:r>
                <a:rPr lang="en-US" dirty="0"/>
                <a:t>. </a:t>
              </a:r>
              <a:br>
                <a:rPr lang="en-US" dirty="0"/>
              </a:br>
              <a:br>
                <a:rPr lang="en-US" dirty="0"/>
              </a:br>
              <a:r>
                <a:rPr lang="en-US" dirty="0"/>
                <a:t>One way to do this is to find </a:t>
              </a:r>
              <a:r>
                <a:rPr lang="en-US" dirty="0">
                  <a:solidFill>
                    <a:srgbClr val="0070C0"/>
                  </a:solidFill>
                </a:rPr>
                <a:t>the closest vertex on a path to a query point</a:t>
              </a:r>
              <a:r>
                <a:rPr lang="en-US" dirty="0"/>
                <a:t>. </a:t>
              </a:r>
              <a:br>
                <a:rPr lang="en-US" dirty="0"/>
              </a:br>
              <a:br>
                <a:rPr lang="en-US" dirty="0"/>
              </a:br>
              <a:r>
                <a:rPr lang="en-US" dirty="0"/>
                <a:t>That closest vertex is </a:t>
              </a:r>
              <a:r>
                <a:rPr lang="en-US" dirty="0">
                  <a:solidFill>
                    <a:srgbClr val="7030A0"/>
                  </a:solidFill>
                </a:rPr>
                <a:t>connected to 1 or 2 other points</a:t>
              </a:r>
              <a:r>
                <a:rPr lang="en-US" dirty="0"/>
                <a:t>. If 1 point, it is a start or end, so we use the projection to that start/end segment. If 2 points, </a:t>
              </a:r>
              <a:r>
                <a:rPr lang="en-US" dirty="0">
                  <a:solidFill>
                    <a:srgbClr val="FF0000"/>
                  </a:solidFill>
                </a:rPr>
                <a:t>we snap the query to both</a:t>
              </a:r>
              <a:r>
                <a:rPr lang="en-US" dirty="0"/>
                <a:t> to see </a:t>
              </a:r>
              <a:r>
                <a:rPr lang="en-US" dirty="0">
                  <a:solidFill>
                    <a:srgbClr val="00B0F0"/>
                  </a:solidFill>
                </a:rPr>
                <a:t>which of these 2 points is closest</a:t>
              </a:r>
              <a:r>
                <a:rPr lang="en-US" dirty="0"/>
                <a:t> to the query point. However, the behavior depends on regions.</a:t>
              </a:r>
            </a:p>
            <a:p>
              <a:endParaRPr lang="en-US" dirty="0"/>
            </a:p>
          </p:txBody>
        </p:sp>
        <p:pic>
          <p:nvPicPr>
            <p:cNvPr id="5" name="Picture 4">
              <a:extLst>
                <a:ext uri="{FF2B5EF4-FFF2-40B4-BE49-F238E27FC236}">
                  <a16:creationId xmlns:a16="http://schemas.microsoft.com/office/drawing/2014/main" id="{60F1F640-F457-4387-B8B7-3EC8CB6C0C43}"/>
                </a:ext>
              </a:extLst>
            </p:cNvPr>
            <p:cNvPicPr>
              <a:picLocks noChangeAspect="1"/>
            </p:cNvPicPr>
            <p:nvPr/>
          </p:nvPicPr>
          <p:blipFill>
            <a:blip r:embed="rId2"/>
            <a:stretch>
              <a:fillRect/>
            </a:stretch>
          </p:blipFill>
          <p:spPr>
            <a:xfrm>
              <a:off x="5677800" y="2017647"/>
              <a:ext cx="5676000" cy="4262400"/>
            </a:xfrm>
            <a:prstGeom prst="rect">
              <a:avLst/>
            </a:prstGeom>
          </p:spPr>
        </p:pic>
        <p:cxnSp>
          <p:nvCxnSpPr>
            <p:cNvPr id="7" name="Straight Arrow Connector 6">
              <a:extLst>
                <a:ext uri="{FF2B5EF4-FFF2-40B4-BE49-F238E27FC236}">
                  <a16:creationId xmlns:a16="http://schemas.microsoft.com/office/drawing/2014/main" id="{9BD26A54-B576-4CC0-BE7F-A2CE1FB37879}"/>
                </a:ext>
              </a:extLst>
            </p:cNvPr>
            <p:cNvCxnSpPr/>
            <p:nvPr/>
          </p:nvCxnSpPr>
          <p:spPr>
            <a:xfrm>
              <a:off x="4054642" y="3128211"/>
              <a:ext cx="3465095" cy="55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2488BFF-E774-4258-8342-3A9416CE1158}"/>
                </a:ext>
              </a:extLst>
            </p:cNvPr>
            <p:cNvCxnSpPr/>
            <p:nvPr/>
          </p:nvCxnSpPr>
          <p:spPr>
            <a:xfrm>
              <a:off x="4795736" y="3681663"/>
              <a:ext cx="2169268" cy="100706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620158-58C4-429F-8323-D2EAF8D2AF49}"/>
                </a:ext>
              </a:extLst>
            </p:cNvPr>
            <p:cNvCxnSpPr>
              <a:cxnSpLocks/>
            </p:cNvCxnSpPr>
            <p:nvPr/>
          </p:nvCxnSpPr>
          <p:spPr>
            <a:xfrm>
              <a:off x="4795736" y="3694913"/>
              <a:ext cx="3669391" cy="48452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0B40DC6-036F-4AD6-8D74-2913FD287BDD}"/>
                </a:ext>
              </a:extLst>
            </p:cNvPr>
            <p:cNvCxnSpPr>
              <a:cxnSpLocks/>
            </p:cNvCxnSpPr>
            <p:nvPr/>
          </p:nvCxnSpPr>
          <p:spPr>
            <a:xfrm>
              <a:off x="3945252" y="2302828"/>
              <a:ext cx="4356537" cy="80928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365218-1A5B-4D68-B76C-A189D07A4FB2}"/>
                </a:ext>
              </a:extLst>
            </p:cNvPr>
            <p:cNvCxnSpPr>
              <a:cxnSpLocks/>
            </p:cNvCxnSpPr>
            <p:nvPr/>
          </p:nvCxnSpPr>
          <p:spPr>
            <a:xfrm flipV="1">
              <a:off x="5000273" y="4306413"/>
              <a:ext cx="3515527" cy="25534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C24E8820-0DFD-4CFF-E433-19133BFE8518}"/>
                </a:ext>
              </a:extLst>
            </p:cNvPr>
            <p:cNvSpPr/>
            <p:nvPr/>
          </p:nvSpPr>
          <p:spPr>
            <a:xfrm>
              <a:off x="7606772" y="3583547"/>
              <a:ext cx="244764" cy="250297"/>
            </a:xfrm>
            <a:prstGeom prst="ellipse">
              <a:avLst/>
            </a:prstGeom>
            <a:solidFill>
              <a:schemeClr val="accent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2D12257-DAB6-26B0-6005-C4D6C05C6AF0}"/>
                </a:ext>
              </a:extLst>
            </p:cNvPr>
            <p:cNvSpPr/>
            <p:nvPr/>
          </p:nvSpPr>
          <p:spPr>
            <a:xfrm>
              <a:off x="7041124" y="4611987"/>
              <a:ext cx="244764" cy="250297"/>
            </a:xfrm>
            <a:prstGeom prst="ellipse">
              <a:avLst/>
            </a:prstGeom>
            <a:solidFill>
              <a:srgbClr val="7030A0">
                <a:alpha val="66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56AD574-E3F3-E7C9-C914-892EEFB53718}"/>
                </a:ext>
              </a:extLst>
            </p:cNvPr>
            <p:cNvSpPr/>
            <p:nvPr/>
          </p:nvSpPr>
          <p:spPr>
            <a:xfrm>
              <a:off x="8495724" y="4023698"/>
              <a:ext cx="244764" cy="250297"/>
            </a:xfrm>
            <a:prstGeom prst="ellipse">
              <a:avLst/>
            </a:prstGeom>
            <a:solidFill>
              <a:srgbClr val="7030A0">
                <a:alpha val="66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B9C73B8-D0A7-39E4-D621-8AE681AB2353}"/>
                </a:ext>
              </a:extLst>
            </p:cNvPr>
            <p:cNvCxnSpPr>
              <a:cxnSpLocks/>
            </p:cNvCxnSpPr>
            <p:nvPr/>
          </p:nvCxnSpPr>
          <p:spPr>
            <a:xfrm flipV="1">
              <a:off x="7726258" y="2619552"/>
              <a:ext cx="575531" cy="1050393"/>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5D99E52-7B4C-AD6A-5A06-0528E4B0A9EC}"/>
                </a:ext>
              </a:extLst>
            </p:cNvPr>
            <p:cNvSpPr/>
            <p:nvPr/>
          </p:nvSpPr>
          <p:spPr>
            <a:xfrm>
              <a:off x="7946160" y="2869867"/>
              <a:ext cx="244764" cy="250297"/>
            </a:xfrm>
            <a:prstGeom prst="ellipse">
              <a:avLst/>
            </a:prstGeom>
            <a:solidFill>
              <a:srgbClr val="FF0000">
                <a:alpha val="6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0422460-8837-CD5E-8110-C630EE4AC4CA}"/>
                </a:ext>
              </a:extLst>
            </p:cNvPr>
            <p:cNvSpPr/>
            <p:nvPr/>
          </p:nvSpPr>
          <p:spPr>
            <a:xfrm>
              <a:off x="7938571" y="3767488"/>
              <a:ext cx="244764" cy="250297"/>
            </a:xfrm>
            <a:prstGeom prst="ellipse">
              <a:avLst/>
            </a:prstGeom>
            <a:solidFill>
              <a:srgbClr val="FF0000">
                <a:alpha val="6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3436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9F173E7F-8414-C40B-E0E6-BF0CC385D4E0}"/>
              </a:ext>
            </a:extLst>
          </p:cNvPr>
          <p:cNvGrpSpPr/>
          <p:nvPr/>
        </p:nvGrpSpPr>
        <p:grpSpPr>
          <a:xfrm>
            <a:off x="1871738" y="224299"/>
            <a:ext cx="6258598" cy="6633701"/>
            <a:chOff x="1904065" y="20346"/>
            <a:chExt cx="6258598" cy="6633701"/>
          </a:xfrm>
        </p:grpSpPr>
        <p:grpSp>
          <p:nvGrpSpPr>
            <p:cNvPr id="67" name="Group 66">
              <a:extLst>
                <a:ext uri="{FF2B5EF4-FFF2-40B4-BE49-F238E27FC236}">
                  <a16:creationId xmlns:a16="http://schemas.microsoft.com/office/drawing/2014/main" id="{63CC804B-D6E3-8E4E-79AC-921240813E0D}"/>
                </a:ext>
              </a:extLst>
            </p:cNvPr>
            <p:cNvGrpSpPr/>
            <p:nvPr/>
          </p:nvGrpSpPr>
          <p:grpSpPr>
            <a:xfrm rot="3486856">
              <a:off x="2567666" y="858125"/>
              <a:ext cx="5474334" cy="3798776"/>
              <a:chOff x="6588491" y="1147033"/>
              <a:chExt cx="5474334" cy="3798776"/>
            </a:xfrm>
          </p:grpSpPr>
          <p:sp>
            <p:nvSpPr>
              <p:cNvPr id="68" name="Rectangle 67">
                <a:extLst>
                  <a:ext uri="{FF2B5EF4-FFF2-40B4-BE49-F238E27FC236}">
                    <a16:creationId xmlns:a16="http://schemas.microsoft.com/office/drawing/2014/main" id="{F57035D7-9EA8-BF2C-C023-F3831ED6A621}"/>
                  </a:ext>
                </a:extLst>
              </p:cNvPr>
              <p:cNvSpPr/>
              <p:nvPr/>
            </p:nvSpPr>
            <p:spPr>
              <a:xfrm rot="5400000">
                <a:off x="8335738" y="2015824"/>
                <a:ext cx="1979839" cy="3728937"/>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621E15E2-6A92-00CF-D4F8-4375201D582A}"/>
                  </a:ext>
                </a:extLst>
              </p:cNvPr>
              <p:cNvCxnSpPr>
                <a:stCxn id="68" idx="1"/>
                <a:endCxn id="68" idx="3"/>
              </p:cNvCxnSpPr>
              <p:nvPr/>
            </p:nvCxnSpPr>
            <p:spPr>
              <a:xfrm rot="5400000">
                <a:off x="8335738" y="3880293"/>
                <a:ext cx="197983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5DC7608-E6EF-F3C5-0C68-E6298CCF7E84}"/>
                  </a:ext>
                </a:extLst>
              </p:cNvPr>
              <p:cNvCxnSpPr>
                <a:cxnSpLocks/>
                <a:stCxn id="71" idx="6"/>
                <a:endCxn id="68" idx="1"/>
              </p:cNvCxnSpPr>
              <p:nvPr/>
            </p:nvCxnSpPr>
            <p:spPr>
              <a:xfrm rot="5400000">
                <a:off x="8529584" y="2094299"/>
                <a:ext cx="1592148"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4171411C-C1AC-3037-FB6A-57C442837162}"/>
                  </a:ext>
                </a:extLst>
              </p:cNvPr>
              <p:cNvSpPr/>
              <p:nvPr/>
            </p:nvSpPr>
            <p:spPr>
              <a:xfrm rot="5400000">
                <a:off x="9250062" y="1059842"/>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8577385-94B7-8A83-39C3-80E86C3085D2}"/>
                  </a:ext>
                </a:extLst>
              </p:cNvPr>
              <p:cNvSpPr/>
              <p:nvPr/>
            </p:nvSpPr>
            <p:spPr>
              <a:xfrm rot="5400000">
                <a:off x="6675682"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85FA68D-A4EA-AF06-3C55-E0C0145ECF05}"/>
                  </a:ext>
                </a:extLst>
              </p:cNvPr>
              <p:cNvSpPr/>
              <p:nvPr/>
            </p:nvSpPr>
            <p:spPr>
              <a:xfrm rot="5400000">
                <a:off x="11661655"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95BDAD0E-82B4-8A0C-335A-3F9FAD50B328}"/>
                  </a:ext>
                </a:extLst>
              </p:cNvPr>
              <p:cNvCxnSpPr>
                <a:cxnSpLocks/>
                <a:stCxn id="72" idx="0"/>
                <a:endCxn id="73" idx="4"/>
              </p:cNvCxnSpPr>
              <p:nvPr/>
            </p:nvCxnSpPr>
            <p:spPr>
              <a:xfrm>
                <a:off x="6914065" y="289037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3171CF1D-CC50-8519-8046-3ABC244CC040}"/>
                  </a:ext>
                </a:extLst>
              </p:cNvPr>
              <p:cNvSpPr/>
              <p:nvPr/>
            </p:nvSpPr>
            <p:spPr>
              <a:xfrm rot="5400000">
                <a:off x="6838469"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ECE81F55-C601-C4F2-4340-852F134F8745}"/>
                  </a:ext>
                </a:extLst>
              </p:cNvPr>
              <p:cNvSpPr/>
              <p:nvPr/>
            </p:nvSpPr>
            <p:spPr>
              <a:xfrm rot="5400000">
                <a:off x="11824442"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7C53E50D-8AFE-BACF-EE11-C2BEA4E5B539}"/>
                  </a:ext>
                </a:extLst>
              </p:cNvPr>
              <p:cNvCxnSpPr>
                <a:cxnSpLocks/>
                <a:stCxn id="75" idx="0"/>
                <a:endCxn id="76" idx="4"/>
              </p:cNvCxnSpPr>
              <p:nvPr/>
            </p:nvCxnSpPr>
            <p:spPr>
              <a:xfrm>
                <a:off x="7076852" y="487021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11E90813-B789-224D-16D0-1A5BAB2CA8F8}"/>
                </a:ext>
              </a:extLst>
            </p:cNvPr>
            <p:cNvGrpSpPr/>
            <p:nvPr/>
          </p:nvGrpSpPr>
          <p:grpSpPr>
            <a:xfrm>
              <a:off x="1904065" y="919786"/>
              <a:ext cx="6258598" cy="5734261"/>
              <a:chOff x="1904065" y="919786"/>
              <a:chExt cx="6258598" cy="5734261"/>
            </a:xfrm>
          </p:grpSpPr>
          <p:grpSp>
            <p:nvGrpSpPr>
              <p:cNvPr id="66" name="Group 65">
                <a:extLst>
                  <a:ext uri="{FF2B5EF4-FFF2-40B4-BE49-F238E27FC236}">
                    <a16:creationId xmlns:a16="http://schemas.microsoft.com/office/drawing/2014/main" id="{CFC40A41-E6C9-11FF-17FB-6FCBD148673A}"/>
                  </a:ext>
                </a:extLst>
              </p:cNvPr>
              <p:cNvGrpSpPr/>
              <p:nvPr/>
            </p:nvGrpSpPr>
            <p:grpSpPr>
              <a:xfrm>
                <a:off x="2688329" y="919786"/>
                <a:ext cx="5474334" cy="3798776"/>
                <a:chOff x="6588491" y="1147033"/>
                <a:chExt cx="5474334" cy="3798776"/>
              </a:xfrm>
            </p:grpSpPr>
            <p:sp>
              <p:nvSpPr>
                <p:cNvPr id="6" name="Rectangle 5">
                  <a:extLst>
                    <a:ext uri="{FF2B5EF4-FFF2-40B4-BE49-F238E27FC236}">
                      <a16:creationId xmlns:a16="http://schemas.microsoft.com/office/drawing/2014/main" id="{FD978CAA-B022-45AE-8351-4E5B3F1C265C}"/>
                    </a:ext>
                  </a:extLst>
                </p:cNvPr>
                <p:cNvSpPr/>
                <p:nvPr/>
              </p:nvSpPr>
              <p:spPr>
                <a:xfrm rot="5400000">
                  <a:off x="8335738" y="2015824"/>
                  <a:ext cx="1979839" cy="3728937"/>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24A7B69C-7C4B-1C60-5D13-8E0EBFB6E10A}"/>
                    </a:ext>
                  </a:extLst>
                </p:cNvPr>
                <p:cNvCxnSpPr>
                  <a:cxnSpLocks/>
                  <a:stCxn id="6" idx="1"/>
                  <a:endCxn id="6" idx="3"/>
                </p:cNvCxnSpPr>
                <p:nvPr/>
              </p:nvCxnSpPr>
              <p:spPr>
                <a:xfrm rot="5400000">
                  <a:off x="8335738" y="3880293"/>
                  <a:ext cx="197983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9B7358C-E723-A363-AFE2-29E5B3B6F35D}"/>
                    </a:ext>
                  </a:extLst>
                </p:cNvPr>
                <p:cNvCxnSpPr>
                  <a:cxnSpLocks/>
                  <a:stCxn id="16" idx="6"/>
                  <a:endCxn id="6" idx="1"/>
                </p:cNvCxnSpPr>
                <p:nvPr/>
              </p:nvCxnSpPr>
              <p:spPr>
                <a:xfrm rot="5400000">
                  <a:off x="8529584" y="2094299"/>
                  <a:ext cx="1592148"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CC5E6BAF-54AD-22AC-85A9-7B9C17E09697}"/>
                    </a:ext>
                  </a:extLst>
                </p:cNvPr>
                <p:cNvSpPr/>
                <p:nvPr/>
              </p:nvSpPr>
              <p:spPr>
                <a:xfrm rot="5400000">
                  <a:off x="9250062" y="1059842"/>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BFE17E5-F5DE-0AEF-8C72-7FEBC2FE96D6}"/>
                    </a:ext>
                  </a:extLst>
                </p:cNvPr>
                <p:cNvSpPr/>
                <p:nvPr/>
              </p:nvSpPr>
              <p:spPr>
                <a:xfrm rot="5400000">
                  <a:off x="6675682"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9669785-0222-5FE5-FCBF-FBE68BFA4585}"/>
                    </a:ext>
                  </a:extLst>
                </p:cNvPr>
                <p:cNvSpPr/>
                <p:nvPr/>
              </p:nvSpPr>
              <p:spPr>
                <a:xfrm rot="5400000">
                  <a:off x="11661655"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B07337D6-879B-D4C6-9EB4-F9E9491372AE}"/>
                    </a:ext>
                  </a:extLst>
                </p:cNvPr>
                <p:cNvCxnSpPr>
                  <a:cxnSpLocks/>
                  <a:stCxn id="44" idx="0"/>
                  <a:endCxn id="45" idx="4"/>
                </p:cNvCxnSpPr>
                <p:nvPr/>
              </p:nvCxnSpPr>
              <p:spPr>
                <a:xfrm>
                  <a:off x="6914065" y="289037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AA20E550-44AC-2950-D4E4-830AD5AC2C93}"/>
                    </a:ext>
                  </a:extLst>
                </p:cNvPr>
                <p:cNvSpPr/>
                <p:nvPr/>
              </p:nvSpPr>
              <p:spPr>
                <a:xfrm rot="5400000">
                  <a:off x="6838469"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C46F66D-46A6-EDD3-1E18-FEE4E3BDBE83}"/>
                    </a:ext>
                  </a:extLst>
                </p:cNvPr>
                <p:cNvSpPr/>
                <p:nvPr/>
              </p:nvSpPr>
              <p:spPr>
                <a:xfrm rot="5400000">
                  <a:off x="11824442"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8F8C6C14-4FA7-3428-C417-995428CDE646}"/>
                    </a:ext>
                  </a:extLst>
                </p:cNvPr>
                <p:cNvCxnSpPr>
                  <a:cxnSpLocks/>
                  <a:stCxn id="63" idx="0"/>
                  <a:endCxn id="64" idx="4"/>
                </p:cNvCxnSpPr>
                <p:nvPr/>
              </p:nvCxnSpPr>
              <p:spPr>
                <a:xfrm>
                  <a:off x="7076852" y="487021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grpSp>
          <p:sp>
            <p:nvSpPr>
              <p:cNvPr id="28" name="Oval 27">
                <a:extLst>
                  <a:ext uri="{FF2B5EF4-FFF2-40B4-BE49-F238E27FC236}">
                    <a16:creationId xmlns:a16="http://schemas.microsoft.com/office/drawing/2014/main" id="{FDB2AB68-719E-25D0-A344-552BBAB4C677}"/>
                  </a:ext>
                </a:extLst>
              </p:cNvPr>
              <p:cNvSpPr/>
              <p:nvPr/>
            </p:nvSpPr>
            <p:spPr>
              <a:xfrm>
                <a:off x="2150614" y="4583187"/>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C4B57F9-3D78-092A-AE07-ACE4FD9AAA00}"/>
                  </a:ext>
                </a:extLst>
              </p:cNvPr>
              <p:cNvSpPr/>
              <p:nvPr/>
            </p:nvSpPr>
            <p:spPr>
              <a:xfrm>
                <a:off x="5349900" y="2569900"/>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51BBA8E-4BA6-E449-746C-F45503D2DE4E}"/>
                  </a:ext>
                </a:extLst>
              </p:cNvPr>
              <p:cNvSpPr/>
              <p:nvPr/>
            </p:nvSpPr>
            <p:spPr>
              <a:xfrm>
                <a:off x="5353951" y="6268593"/>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2186293-98BB-2F11-D086-A9AE1838E92F}"/>
                  </a:ext>
                </a:extLst>
              </p:cNvPr>
              <p:cNvSpPr txBox="1"/>
              <p:nvPr/>
            </p:nvSpPr>
            <p:spPr>
              <a:xfrm>
                <a:off x="1904065" y="4569688"/>
                <a:ext cx="317716" cy="369332"/>
              </a:xfrm>
              <a:prstGeom prst="rect">
                <a:avLst/>
              </a:prstGeom>
              <a:noFill/>
            </p:spPr>
            <p:txBody>
              <a:bodyPr wrap="none" rtlCol="0">
                <a:spAutoFit/>
              </a:bodyPr>
              <a:lstStyle/>
              <a:p>
                <a:r>
                  <a:rPr lang="en-US" dirty="0">
                    <a:solidFill>
                      <a:srgbClr val="FF0000"/>
                    </a:solidFill>
                  </a:rPr>
                  <a:t>A</a:t>
                </a:r>
              </a:p>
            </p:txBody>
          </p:sp>
          <p:sp>
            <p:nvSpPr>
              <p:cNvPr id="36" name="TextBox 35">
                <a:extLst>
                  <a:ext uri="{FF2B5EF4-FFF2-40B4-BE49-F238E27FC236}">
                    <a16:creationId xmlns:a16="http://schemas.microsoft.com/office/drawing/2014/main" id="{735180A0-DC53-8FD5-18BA-B8765C2AA837}"/>
                  </a:ext>
                </a:extLst>
              </p:cNvPr>
              <p:cNvSpPr txBox="1"/>
              <p:nvPr/>
            </p:nvSpPr>
            <p:spPr>
              <a:xfrm>
                <a:off x="5366232" y="2232924"/>
                <a:ext cx="309700" cy="369332"/>
              </a:xfrm>
              <a:prstGeom prst="rect">
                <a:avLst/>
              </a:prstGeom>
              <a:noFill/>
            </p:spPr>
            <p:txBody>
              <a:bodyPr wrap="none" rtlCol="0">
                <a:spAutoFit/>
              </a:bodyPr>
              <a:lstStyle/>
              <a:p>
                <a:r>
                  <a:rPr lang="en-US" dirty="0">
                    <a:solidFill>
                      <a:srgbClr val="FF0000"/>
                    </a:solidFill>
                  </a:rPr>
                  <a:t>B</a:t>
                </a:r>
              </a:p>
            </p:txBody>
          </p:sp>
          <p:sp>
            <p:nvSpPr>
              <p:cNvPr id="37" name="TextBox 36">
                <a:extLst>
                  <a:ext uri="{FF2B5EF4-FFF2-40B4-BE49-F238E27FC236}">
                    <a16:creationId xmlns:a16="http://schemas.microsoft.com/office/drawing/2014/main" id="{69F2497C-273A-75FB-41B8-31F25C1AB6F8}"/>
                  </a:ext>
                </a:extLst>
              </p:cNvPr>
              <p:cNvSpPr txBox="1"/>
              <p:nvPr/>
            </p:nvSpPr>
            <p:spPr>
              <a:xfrm>
                <a:off x="5425495" y="6284715"/>
                <a:ext cx="308098" cy="369332"/>
              </a:xfrm>
              <a:prstGeom prst="rect">
                <a:avLst/>
              </a:prstGeom>
              <a:noFill/>
            </p:spPr>
            <p:txBody>
              <a:bodyPr wrap="none" rtlCol="0">
                <a:spAutoFit/>
              </a:bodyPr>
              <a:lstStyle/>
              <a:p>
                <a:r>
                  <a:rPr lang="en-US" dirty="0">
                    <a:solidFill>
                      <a:srgbClr val="FF0000"/>
                    </a:solidFill>
                  </a:rPr>
                  <a:t>C</a:t>
                </a:r>
              </a:p>
            </p:txBody>
          </p:sp>
          <p:sp>
            <p:nvSpPr>
              <p:cNvPr id="27" name="TextBox 26">
                <a:extLst>
                  <a:ext uri="{FF2B5EF4-FFF2-40B4-BE49-F238E27FC236}">
                    <a16:creationId xmlns:a16="http://schemas.microsoft.com/office/drawing/2014/main" id="{6CE64B00-3169-734B-EE45-AECA9B166A15}"/>
                  </a:ext>
                </a:extLst>
              </p:cNvPr>
              <p:cNvSpPr txBox="1"/>
              <p:nvPr/>
            </p:nvSpPr>
            <p:spPr>
              <a:xfrm>
                <a:off x="3318101" y="1927283"/>
                <a:ext cx="1321452" cy="646331"/>
              </a:xfrm>
              <a:prstGeom prst="rect">
                <a:avLst/>
              </a:prstGeom>
              <a:noFill/>
            </p:spPr>
            <p:txBody>
              <a:bodyPr wrap="none" rtlCol="0">
                <a:spAutoFit/>
              </a:bodyPr>
              <a:lstStyle/>
              <a:p>
                <a:r>
                  <a:rPr lang="en-US" dirty="0">
                    <a:solidFill>
                      <a:srgbClr val="7030A0"/>
                    </a:solidFill>
                  </a:rPr>
                  <a:t>In back</a:t>
                </a:r>
              </a:p>
              <a:p>
                <a:r>
                  <a:rPr lang="en-US" dirty="0">
                    <a:solidFill>
                      <a:srgbClr val="7030A0"/>
                    </a:solidFill>
                  </a:rPr>
                  <a:t>Before front</a:t>
                </a:r>
              </a:p>
            </p:txBody>
          </p:sp>
          <p:sp>
            <p:nvSpPr>
              <p:cNvPr id="34" name="TextBox 33">
                <a:extLst>
                  <a:ext uri="{FF2B5EF4-FFF2-40B4-BE49-F238E27FC236}">
                    <a16:creationId xmlns:a16="http://schemas.microsoft.com/office/drawing/2014/main" id="{0B5E3ECF-16EA-07A9-DAEA-06552CBB9C3E}"/>
                  </a:ext>
                </a:extLst>
              </p:cNvPr>
              <p:cNvSpPr txBox="1"/>
              <p:nvPr/>
            </p:nvSpPr>
            <p:spPr>
              <a:xfrm>
                <a:off x="4215020" y="3404407"/>
                <a:ext cx="882549" cy="646331"/>
              </a:xfrm>
              <a:prstGeom prst="rect">
                <a:avLst/>
              </a:prstGeom>
              <a:noFill/>
            </p:spPr>
            <p:txBody>
              <a:bodyPr wrap="none" rtlCol="0">
                <a:spAutoFit/>
              </a:bodyPr>
              <a:lstStyle/>
              <a:p>
                <a:r>
                  <a:rPr lang="en-US" dirty="0">
                    <a:solidFill>
                      <a:schemeClr val="accent6">
                        <a:lumMod val="75000"/>
                      </a:schemeClr>
                    </a:solidFill>
                  </a:rPr>
                  <a:t>In back</a:t>
                </a:r>
              </a:p>
              <a:p>
                <a:r>
                  <a:rPr lang="en-US" dirty="0">
                    <a:solidFill>
                      <a:schemeClr val="accent6">
                        <a:lumMod val="75000"/>
                      </a:schemeClr>
                    </a:solidFill>
                  </a:rPr>
                  <a:t>In front</a:t>
                </a:r>
              </a:p>
            </p:txBody>
          </p:sp>
          <p:cxnSp>
            <p:nvCxnSpPr>
              <p:cNvPr id="82" name="Straight Connector 81">
                <a:extLst>
                  <a:ext uri="{FF2B5EF4-FFF2-40B4-BE49-F238E27FC236}">
                    <a16:creationId xmlns:a16="http://schemas.microsoft.com/office/drawing/2014/main" id="{095E03E4-E89C-84DF-C28E-1CA2DCA4C51A}"/>
                  </a:ext>
                </a:extLst>
              </p:cNvPr>
              <p:cNvCxnSpPr/>
              <p:nvPr/>
            </p:nvCxnSpPr>
            <p:spPr>
              <a:xfrm rot="8886856">
                <a:off x="2069288" y="4153252"/>
                <a:ext cx="197983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Freeform: Shape 82">
                <a:extLst>
                  <a:ext uri="{FF2B5EF4-FFF2-40B4-BE49-F238E27FC236}">
                    <a16:creationId xmlns:a16="http://schemas.microsoft.com/office/drawing/2014/main" id="{33A5956C-8DA3-A4E2-833B-97E261D4C560}"/>
                  </a:ext>
                </a:extLst>
              </p:cNvPr>
              <p:cNvSpPr/>
              <p:nvPr/>
            </p:nvSpPr>
            <p:spPr>
              <a:xfrm>
                <a:off x="2558473" y="1085273"/>
                <a:ext cx="2877127" cy="1574800"/>
              </a:xfrm>
              <a:custGeom>
                <a:avLst/>
                <a:gdLst>
                  <a:gd name="connsiteX0" fmla="*/ 0 w 2877127"/>
                  <a:gd name="connsiteY0" fmla="*/ 729672 h 1574800"/>
                  <a:gd name="connsiteX1" fmla="*/ 521854 w 2877127"/>
                  <a:gd name="connsiteY1" fmla="*/ 1560945 h 1574800"/>
                  <a:gd name="connsiteX2" fmla="*/ 2877127 w 2877127"/>
                  <a:gd name="connsiteY2" fmla="*/ 1574800 h 1574800"/>
                  <a:gd name="connsiteX3" fmla="*/ 1879600 w 2877127"/>
                  <a:gd name="connsiteY3" fmla="*/ 0 h 1574800"/>
                </a:gdLst>
                <a:ahLst/>
                <a:cxnLst>
                  <a:cxn ang="0">
                    <a:pos x="connsiteX0" y="connsiteY0"/>
                  </a:cxn>
                  <a:cxn ang="0">
                    <a:pos x="connsiteX1" y="connsiteY1"/>
                  </a:cxn>
                  <a:cxn ang="0">
                    <a:pos x="connsiteX2" y="connsiteY2"/>
                  </a:cxn>
                  <a:cxn ang="0">
                    <a:pos x="connsiteX3" y="connsiteY3"/>
                  </a:cxn>
                </a:cxnLst>
                <a:rect l="l" t="t" r="r" b="b"/>
                <a:pathLst>
                  <a:path w="2877127" h="1574800">
                    <a:moveTo>
                      <a:pt x="0" y="729672"/>
                    </a:moveTo>
                    <a:lnTo>
                      <a:pt x="521854" y="1560945"/>
                    </a:lnTo>
                    <a:lnTo>
                      <a:pt x="2877127" y="1574800"/>
                    </a:lnTo>
                    <a:lnTo>
                      <a:pt x="1879600" y="0"/>
                    </a:lnTo>
                  </a:path>
                </a:pathLst>
              </a:custGeom>
              <a:noFill/>
              <a:ln w="698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E361EBE1-3474-7C96-5BD8-5E213A2C06EE}"/>
                  </a:ext>
                </a:extLst>
              </p:cNvPr>
              <p:cNvSpPr/>
              <p:nvPr/>
            </p:nvSpPr>
            <p:spPr>
              <a:xfrm>
                <a:off x="3108036" y="2720109"/>
                <a:ext cx="3565237" cy="1981200"/>
              </a:xfrm>
              <a:custGeom>
                <a:avLst/>
                <a:gdLst>
                  <a:gd name="connsiteX0" fmla="*/ 0 w 3565237"/>
                  <a:gd name="connsiteY0" fmla="*/ 0 h 1981200"/>
                  <a:gd name="connsiteX1" fmla="*/ 2346037 w 3565237"/>
                  <a:gd name="connsiteY1" fmla="*/ 13855 h 1981200"/>
                  <a:gd name="connsiteX2" fmla="*/ 3565237 w 3565237"/>
                  <a:gd name="connsiteY2" fmla="*/ 1981200 h 1981200"/>
                </a:gdLst>
                <a:ahLst/>
                <a:cxnLst>
                  <a:cxn ang="0">
                    <a:pos x="connsiteX0" y="connsiteY0"/>
                  </a:cxn>
                  <a:cxn ang="0">
                    <a:pos x="connsiteX1" y="connsiteY1"/>
                  </a:cxn>
                  <a:cxn ang="0">
                    <a:pos x="connsiteX2" y="connsiteY2"/>
                  </a:cxn>
                </a:cxnLst>
                <a:rect l="l" t="t" r="r" b="b"/>
                <a:pathLst>
                  <a:path w="3565237" h="1981200">
                    <a:moveTo>
                      <a:pt x="0" y="0"/>
                    </a:moveTo>
                    <a:lnTo>
                      <a:pt x="2346037" y="13855"/>
                    </a:lnTo>
                    <a:lnTo>
                      <a:pt x="3565237" y="1981200"/>
                    </a:lnTo>
                  </a:path>
                </a:pathLst>
              </a:cu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CEDDB53F-79D9-37B2-A66C-11336D2CB6E9}"/>
                  </a:ext>
                </a:extLst>
              </p:cNvPr>
              <p:cNvSpPr txBox="1"/>
              <p:nvPr/>
            </p:nvSpPr>
            <p:spPr>
              <a:xfrm>
                <a:off x="6183409" y="2908370"/>
                <a:ext cx="1145570" cy="646331"/>
              </a:xfrm>
              <a:prstGeom prst="rect">
                <a:avLst/>
              </a:prstGeom>
              <a:noFill/>
            </p:spPr>
            <p:txBody>
              <a:bodyPr wrap="none" rtlCol="0">
                <a:spAutoFit/>
              </a:bodyPr>
              <a:lstStyle/>
              <a:p>
                <a:r>
                  <a:rPr lang="en-US" dirty="0">
                    <a:solidFill>
                      <a:srgbClr val="0070C0"/>
                    </a:solidFill>
                  </a:rPr>
                  <a:t>After back</a:t>
                </a:r>
              </a:p>
              <a:p>
                <a:r>
                  <a:rPr lang="en-US" dirty="0">
                    <a:solidFill>
                      <a:srgbClr val="0070C0"/>
                    </a:solidFill>
                  </a:rPr>
                  <a:t>In front</a:t>
                </a:r>
              </a:p>
            </p:txBody>
          </p:sp>
          <p:cxnSp>
            <p:nvCxnSpPr>
              <p:cNvPr id="86" name="Straight Connector 85">
                <a:extLst>
                  <a:ext uri="{FF2B5EF4-FFF2-40B4-BE49-F238E27FC236}">
                    <a16:creationId xmlns:a16="http://schemas.microsoft.com/office/drawing/2014/main" id="{ADB40F2A-7A6C-AB12-210E-87F0051FA63A}"/>
                  </a:ext>
                </a:extLst>
              </p:cNvPr>
              <p:cNvCxnSpPr>
                <a:cxnSpLocks/>
              </p:cNvCxnSpPr>
              <p:nvPr/>
            </p:nvCxnSpPr>
            <p:spPr>
              <a:xfrm flipH="1">
                <a:off x="5417163" y="4610073"/>
                <a:ext cx="8333" cy="174273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4FE17462-884B-54E7-7ED5-25F9A0C49583}"/>
                  </a:ext>
                </a:extLst>
              </p:cNvPr>
              <p:cNvSpPr/>
              <p:nvPr/>
            </p:nvSpPr>
            <p:spPr>
              <a:xfrm>
                <a:off x="5491018" y="2683164"/>
                <a:ext cx="2216727" cy="1981200"/>
              </a:xfrm>
              <a:custGeom>
                <a:avLst/>
                <a:gdLst>
                  <a:gd name="connsiteX0" fmla="*/ 2216727 w 2216727"/>
                  <a:gd name="connsiteY0" fmla="*/ 9236 h 1981200"/>
                  <a:gd name="connsiteX1" fmla="*/ 0 w 2216727"/>
                  <a:gd name="connsiteY1" fmla="*/ 0 h 1981200"/>
                  <a:gd name="connsiteX2" fmla="*/ 1228437 w 2216727"/>
                  <a:gd name="connsiteY2" fmla="*/ 1981200 h 1981200"/>
                </a:gdLst>
                <a:ahLst/>
                <a:cxnLst>
                  <a:cxn ang="0">
                    <a:pos x="connsiteX0" y="connsiteY0"/>
                  </a:cxn>
                  <a:cxn ang="0">
                    <a:pos x="connsiteX1" y="connsiteY1"/>
                  </a:cxn>
                  <a:cxn ang="0">
                    <a:pos x="connsiteX2" y="connsiteY2"/>
                  </a:cxn>
                </a:cxnLst>
                <a:rect l="l" t="t" r="r" b="b"/>
                <a:pathLst>
                  <a:path w="2216727" h="1981200">
                    <a:moveTo>
                      <a:pt x="2216727" y="9236"/>
                    </a:moveTo>
                    <a:lnTo>
                      <a:pt x="0" y="0"/>
                    </a:lnTo>
                    <a:lnTo>
                      <a:pt x="1228437" y="1981200"/>
                    </a:ln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280DC6E2-8973-41C5-A6EA-94A81DE84052}"/>
                  </a:ext>
                </a:extLst>
              </p:cNvPr>
              <p:cNvSpPr txBox="1"/>
              <p:nvPr/>
            </p:nvSpPr>
            <p:spPr>
              <a:xfrm>
                <a:off x="5357331" y="1585327"/>
                <a:ext cx="1321452" cy="646331"/>
              </a:xfrm>
              <a:prstGeom prst="rect">
                <a:avLst/>
              </a:prstGeom>
              <a:noFill/>
            </p:spPr>
            <p:txBody>
              <a:bodyPr wrap="none" rtlCol="0">
                <a:spAutoFit/>
              </a:bodyPr>
              <a:lstStyle/>
              <a:p>
                <a:r>
                  <a:rPr lang="en-US" dirty="0">
                    <a:solidFill>
                      <a:srgbClr val="0070C0"/>
                    </a:solidFill>
                  </a:rPr>
                  <a:t>After back</a:t>
                </a:r>
              </a:p>
              <a:p>
                <a:r>
                  <a:rPr lang="en-US" dirty="0">
                    <a:solidFill>
                      <a:srgbClr val="0070C0"/>
                    </a:solidFill>
                  </a:rPr>
                  <a:t>Before front</a:t>
                </a:r>
              </a:p>
            </p:txBody>
          </p:sp>
          <p:sp>
            <p:nvSpPr>
              <p:cNvPr id="91" name="TextBox 90">
                <a:extLst>
                  <a:ext uri="{FF2B5EF4-FFF2-40B4-BE49-F238E27FC236}">
                    <a16:creationId xmlns:a16="http://schemas.microsoft.com/office/drawing/2014/main" id="{1F5B2C90-D1EC-AA59-9299-157C1C395B6A}"/>
                  </a:ext>
                </a:extLst>
              </p:cNvPr>
              <p:cNvSpPr txBox="1"/>
              <p:nvPr/>
            </p:nvSpPr>
            <p:spPr>
              <a:xfrm rot="19649219">
                <a:off x="2771101" y="3392660"/>
                <a:ext cx="1501821" cy="369332"/>
              </a:xfrm>
              <a:prstGeom prst="rect">
                <a:avLst/>
              </a:prstGeom>
              <a:noFill/>
            </p:spPr>
            <p:txBody>
              <a:bodyPr wrap="none" rtlCol="0">
                <a:spAutoFit/>
              </a:bodyPr>
              <a:lstStyle/>
              <a:p>
                <a:r>
                  <a:rPr lang="en-US" dirty="0">
                    <a:solidFill>
                      <a:srgbClr val="FF0000"/>
                    </a:solidFill>
                  </a:rPr>
                  <a:t>Back Segment</a:t>
                </a:r>
              </a:p>
            </p:txBody>
          </p:sp>
          <p:sp>
            <p:nvSpPr>
              <p:cNvPr id="92" name="TextBox 91">
                <a:extLst>
                  <a:ext uri="{FF2B5EF4-FFF2-40B4-BE49-F238E27FC236}">
                    <a16:creationId xmlns:a16="http://schemas.microsoft.com/office/drawing/2014/main" id="{E7CC4DE7-23D0-92F1-2A57-E9DC349D6F8F}"/>
                  </a:ext>
                </a:extLst>
              </p:cNvPr>
              <p:cNvSpPr txBox="1"/>
              <p:nvPr/>
            </p:nvSpPr>
            <p:spPr>
              <a:xfrm rot="5400000">
                <a:off x="4874848" y="4491489"/>
                <a:ext cx="1564916" cy="369332"/>
              </a:xfrm>
              <a:prstGeom prst="rect">
                <a:avLst/>
              </a:prstGeom>
              <a:noFill/>
            </p:spPr>
            <p:txBody>
              <a:bodyPr wrap="none" rtlCol="0">
                <a:spAutoFit/>
              </a:bodyPr>
              <a:lstStyle/>
              <a:p>
                <a:r>
                  <a:rPr lang="en-US" dirty="0">
                    <a:solidFill>
                      <a:srgbClr val="FF0000"/>
                    </a:solidFill>
                  </a:rPr>
                  <a:t>Front Segment</a:t>
                </a:r>
              </a:p>
            </p:txBody>
          </p:sp>
        </p:grpSp>
      </p:grpSp>
    </p:spTree>
    <p:extLst>
      <p:ext uri="{BB962C8B-B14F-4D97-AF65-F5344CB8AC3E}">
        <p14:creationId xmlns:p14="http://schemas.microsoft.com/office/powerpoint/2010/main" val="30417210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fontScale="90000"/>
          </a:bodyPr>
          <a:lstStyle/>
          <a:p>
            <a:r>
              <a:rPr lang="en-US" dirty="0"/>
              <a:t>This functionality is implemented in the MATLAB function: </a:t>
            </a:r>
            <a:r>
              <a:rPr lang="en-US" dirty="0" err="1"/>
              <a:t>fcn_Path_snapPointOntoNearestPath</a:t>
            </a:r>
            <a:endParaRPr lang="en-US" dirty="0"/>
          </a:p>
        </p:txBody>
      </p:sp>
      <p:sp>
        <p:nvSpPr>
          <p:cNvPr id="4" name="Text Box 1">
            <a:extLst>
              <a:ext uri="{FF2B5EF4-FFF2-40B4-BE49-F238E27FC236}">
                <a16:creationId xmlns:a16="http://schemas.microsoft.com/office/drawing/2014/main" id="{45903F15-779F-4A8C-B25D-7216D1E6EF18}"/>
              </a:ext>
            </a:extLst>
          </p:cNvPr>
          <p:cNvSpPr txBox="1"/>
          <p:nvPr/>
        </p:nvSpPr>
        <p:spPr>
          <a:xfrm>
            <a:off x="838200" y="1690688"/>
            <a:ext cx="5967730" cy="326632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b="0" i="0" u="none" strike="noStrike" baseline="0" dirty="0">
                <a:solidFill>
                  <a:srgbClr val="028009"/>
                </a:solidFill>
                <a:latin typeface="Courier New" panose="02070309020205020404" pitchFamily="49" charset="0"/>
              </a:rPr>
              <a:t>%% BASIC example 1.2 - works</a:t>
            </a:r>
          </a:p>
          <a:p>
            <a:r>
              <a:rPr lang="en-US" sz="1000" b="0" i="0" u="none" strike="noStrike" baseline="0" dirty="0">
                <a:solidFill>
                  <a:srgbClr val="000000"/>
                </a:solidFill>
                <a:latin typeface="Courier New" panose="02070309020205020404" pitchFamily="49" charset="0"/>
              </a:rPr>
              <a:t>point = [1.4 1.3]; </a:t>
            </a:r>
            <a:r>
              <a:rPr lang="en-US" sz="1000" b="0" i="0" u="none" strike="noStrike" baseline="0" dirty="0">
                <a:solidFill>
                  <a:srgbClr val="028009"/>
                </a:solidFill>
                <a:latin typeface="Courier New" panose="02070309020205020404" pitchFamily="49" charset="0"/>
              </a:rPr>
              <a:t>% Define the query point</a:t>
            </a:r>
          </a:p>
          <a:p>
            <a:r>
              <a:rPr lang="en-US" sz="1000" b="0" i="0" u="none" strike="noStrike" baseline="0" dirty="0" err="1">
                <a:solidFill>
                  <a:srgbClr val="000000"/>
                </a:solidFill>
                <a:latin typeface="Courier New" panose="02070309020205020404" pitchFamily="49" charset="0"/>
              </a:rPr>
              <a:t>pathXY</a:t>
            </a:r>
            <a:r>
              <a:rPr lang="en-US" sz="1000" b="0" i="0" u="none" strike="noStrike" baseline="0" dirty="0">
                <a:solidFill>
                  <a:srgbClr val="000000"/>
                </a:solidFill>
                <a:latin typeface="Courier New" panose="02070309020205020404" pitchFamily="49" charset="0"/>
              </a:rPr>
              <a:t> = [0 0; 0.5 0.2; 0.9 0.9; 1.5 0.6; 3 0]; </a:t>
            </a:r>
            <a:r>
              <a:rPr lang="en-US" sz="1000" b="0" i="0" u="none" strike="noStrike" baseline="0" dirty="0">
                <a:solidFill>
                  <a:srgbClr val="028009"/>
                </a:solidFill>
                <a:latin typeface="Courier New" panose="02070309020205020404" pitchFamily="49" charset="0"/>
              </a:rPr>
              <a:t>% Define an XY path</a:t>
            </a:r>
          </a:p>
          <a:p>
            <a:r>
              <a:rPr lang="en-US" sz="1000" b="0" i="0" u="none" strike="noStrike" baseline="0" dirty="0" err="1">
                <a:solidFill>
                  <a:srgbClr val="000000"/>
                </a:solidFill>
                <a:latin typeface="Courier New" panose="02070309020205020404" pitchFamily="49" charset="0"/>
              </a:rPr>
              <a:t>fignum</a:t>
            </a:r>
            <a:r>
              <a:rPr lang="en-US" sz="1000" b="0" i="0" u="none" strike="noStrike" baseline="0" dirty="0">
                <a:solidFill>
                  <a:srgbClr val="000000"/>
                </a:solidFill>
                <a:latin typeface="Courier New" panose="02070309020205020404" pitchFamily="49" charset="0"/>
              </a:rPr>
              <a:t> = 112; </a:t>
            </a:r>
            <a:r>
              <a:rPr lang="en-US" sz="1000" b="0" i="0" u="none" strike="noStrike" baseline="0" dirty="0">
                <a:solidFill>
                  <a:srgbClr val="028009"/>
                </a:solidFill>
                <a:latin typeface="Courier New" panose="02070309020205020404" pitchFamily="49" charset="0"/>
              </a:rPr>
              <a:t>% Define the figure number</a:t>
            </a:r>
          </a:p>
          <a:p>
            <a:r>
              <a:rPr lang="en-US" sz="1000" b="0" i="0" u="none" strike="noStrike" baseline="0" dirty="0">
                <a:solidFill>
                  <a:srgbClr val="028009"/>
                </a:solidFill>
                <a:latin typeface="Courier New" panose="02070309020205020404" pitchFamily="49" charset="0"/>
              </a:rPr>
              <a:t> </a:t>
            </a:r>
          </a:p>
          <a:p>
            <a:r>
              <a:rPr lang="en-US" sz="1000" b="0" i="0" u="none" strike="noStrike" baseline="0" dirty="0">
                <a:solidFill>
                  <a:srgbClr val="028009"/>
                </a:solidFill>
                <a:latin typeface="Courier New" panose="02070309020205020404" pitchFamily="49" charset="0"/>
              </a:rPr>
              <a:t>% Snap the point onto the path</a:t>
            </a:r>
          </a:p>
          <a:p>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closest_path_point,s_coordinate</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first_path_point_index,second_path_point_index</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percent_along_length</a:t>
            </a:r>
            <a:r>
              <a:rPr lang="en-US" sz="1000" b="0" i="0" u="none" strike="noStrike" baseline="0" dirty="0">
                <a:solidFill>
                  <a:srgbClr val="000000"/>
                </a:solidFill>
                <a:latin typeface="Courier New" panose="02070309020205020404" pitchFamily="49" charset="0"/>
              </a:rPr>
              <a:t>] = </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fcn_Path_snapPointOntoNearestPath</a:t>
            </a:r>
            <a:r>
              <a:rPr lang="en-US" sz="1000" b="0" i="0" u="none" strike="noStrike" baseline="0" dirty="0">
                <a:solidFill>
                  <a:srgbClr val="000000"/>
                </a:solidFill>
                <a:latin typeface="Courier New" panose="02070309020205020404" pitchFamily="49" charset="0"/>
              </a:rPr>
              <a:t>(point, </a:t>
            </a:r>
            <a:r>
              <a:rPr lang="en-US" sz="1000" b="0" i="0" u="none" strike="noStrike" baseline="0" dirty="0" err="1">
                <a:solidFill>
                  <a:srgbClr val="000000"/>
                </a:solidFill>
                <a:latin typeface="Courier New" panose="02070309020205020404" pitchFamily="49" charset="0"/>
              </a:rPr>
              <a:t>pathXY,fignum</a:t>
            </a:r>
            <a:r>
              <a:rPr lang="en-US" sz="1000" b="0" i="0" u="none" strike="noStrike" baseline="0" dirty="0">
                <a:solidFill>
                  <a:srgbClr val="000000"/>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p>
          <a:p>
            <a:r>
              <a:rPr lang="en-US" sz="1000" b="0" i="0" u="none" strike="noStrike" baseline="0" dirty="0">
                <a:solidFill>
                  <a:srgbClr val="028009"/>
                </a:solidFill>
                <a:latin typeface="Courier New" panose="02070309020205020404" pitchFamily="49" charset="0"/>
              </a:rPr>
              <a:t>% Print results to the workspace</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'Figure: %d\n'</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fignum</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Closest point is: %.2f %.2f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closest_path_point</a:t>
            </a:r>
            <a:r>
              <a:rPr lang="en-US" sz="1000" b="0" i="0" u="none" strike="noStrike" baseline="0" dirty="0">
                <a:solidFill>
                  <a:srgbClr val="000000"/>
                </a:solidFill>
                <a:latin typeface="Courier New" panose="02070309020205020404" pitchFamily="49" charset="0"/>
              </a:rPr>
              <a:t>(1,1),</a:t>
            </a:r>
            <a:r>
              <a:rPr lang="en-US" sz="1000" b="0" i="0" u="none" strike="noStrike" baseline="0" dirty="0" err="1">
                <a:solidFill>
                  <a:srgbClr val="000000"/>
                </a:solidFill>
                <a:latin typeface="Courier New" panose="02070309020205020404" pitchFamily="49" charset="0"/>
              </a:rPr>
              <a:t>closest_path_point</a:t>
            </a:r>
            <a:r>
              <a:rPr lang="en-US" sz="1000" b="0" i="0" u="none" strike="noStrike" baseline="0" dirty="0">
                <a:solidFill>
                  <a:srgbClr val="000000"/>
                </a:solidFill>
                <a:latin typeface="Courier New" panose="02070309020205020404" pitchFamily="49" charset="0"/>
              </a:rPr>
              <a:t>(1,2));</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Matched to the path segment given by indices %d and %d,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first_path_point_index,second_path_point_index</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S-coordinate is: %.2f,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s_coordinate</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a:t>
            </a:r>
            <a:r>
              <a:rPr lang="en-US" sz="1000" b="0" i="0" u="none" strike="noStrike" baseline="0" dirty="0" err="1">
                <a:solidFill>
                  <a:srgbClr val="AA04F9"/>
                </a:solidFill>
                <a:latin typeface="Courier New" panose="02070309020205020404" pitchFamily="49" charset="0"/>
              </a:rPr>
              <a:t>percent_along_length</a:t>
            </a:r>
            <a:r>
              <a:rPr lang="en-US" sz="1000" b="0" i="0" u="none" strike="noStrike" baseline="0" dirty="0">
                <a:solidFill>
                  <a:srgbClr val="AA04F9"/>
                </a:solidFill>
                <a:latin typeface="Courier New" panose="02070309020205020404" pitchFamily="49" charset="0"/>
              </a:rPr>
              <a:t> is: %.2f\n'</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percent_along_length</a:t>
            </a:r>
            <a:r>
              <a:rPr lang="en-US" sz="1000" b="0" i="0" u="none" strike="noStrike" baseline="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17BE9A70-F122-4911-8D62-1B6C8DA67341}"/>
              </a:ext>
            </a:extLst>
          </p:cNvPr>
          <p:cNvSpPr txBox="1"/>
          <p:nvPr/>
        </p:nvSpPr>
        <p:spPr>
          <a:xfrm>
            <a:off x="3822065" y="5091642"/>
            <a:ext cx="6107441" cy="1384995"/>
          </a:xfrm>
          <a:prstGeom prst="rect">
            <a:avLst/>
          </a:prstGeom>
          <a:solidFill>
            <a:schemeClr val="accent1">
              <a:lumMod val="40000"/>
              <a:lumOff val="60000"/>
            </a:schemeClr>
          </a:solidFill>
        </p:spPr>
        <p:txBody>
          <a:bodyPr wrap="none" rtlCol="0">
            <a:spAutoFit/>
          </a:bodyPr>
          <a:lstStyle/>
          <a:p>
            <a:r>
              <a:rPr lang="en-US" sz="1400" dirty="0"/>
              <a:t>(</a:t>
            </a:r>
            <a:r>
              <a:rPr lang="en-US" sz="1400" dirty="0" err="1"/>
              <a:t>Worspace</a:t>
            </a:r>
            <a:r>
              <a:rPr lang="en-US" sz="1400" dirty="0"/>
              <a:t> shows)</a:t>
            </a:r>
          </a:p>
          <a:p>
            <a:r>
              <a:rPr lang="en-US" sz="1400" dirty="0"/>
              <a:t>Figure: 112</a:t>
            </a:r>
          </a:p>
          <a:p>
            <a:r>
              <a:rPr lang="en-US" sz="1400" dirty="0"/>
              <a:t>		 Closest point is: 1.14 0.78 </a:t>
            </a:r>
          </a:p>
          <a:p>
            <a:r>
              <a:rPr lang="en-US" sz="1400" dirty="0"/>
              <a:t>		 Matched to the path segment given by indices 3 and 4, </a:t>
            </a:r>
          </a:p>
          <a:p>
            <a:r>
              <a:rPr lang="en-US" sz="1400" dirty="0"/>
              <a:t>		 S-coordinate is: 1.61, </a:t>
            </a:r>
          </a:p>
          <a:p>
            <a:r>
              <a:rPr lang="en-US" sz="1400" dirty="0"/>
              <a:t>		 </a:t>
            </a:r>
            <a:r>
              <a:rPr lang="en-US" sz="1400" dirty="0" err="1"/>
              <a:t>percent_along_length</a:t>
            </a:r>
            <a:r>
              <a:rPr lang="en-US" sz="1400" dirty="0"/>
              <a:t> is: 0.40</a:t>
            </a:r>
          </a:p>
        </p:txBody>
      </p:sp>
      <p:pic>
        <p:nvPicPr>
          <p:cNvPr id="6" name="Picture 5">
            <a:extLst>
              <a:ext uri="{FF2B5EF4-FFF2-40B4-BE49-F238E27FC236}">
                <a16:creationId xmlns:a16="http://schemas.microsoft.com/office/drawing/2014/main" id="{1ECB1D1E-0677-4F9D-9506-FB015202F19A}"/>
              </a:ext>
            </a:extLst>
          </p:cNvPr>
          <p:cNvPicPr>
            <a:picLocks noChangeAspect="1"/>
          </p:cNvPicPr>
          <p:nvPr/>
        </p:nvPicPr>
        <p:blipFill>
          <a:blip r:embed="rId2"/>
          <a:stretch>
            <a:fillRect/>
          </a:stretch>
        </p:blipFill>
        <p:spPr>
          <a:xfrm>
            <a:off x="7399958" y="1636379"/>
            <a:ext cx="4494218" cy="3374939"/>
          </a:xfrm>
          <a:prstGeom prst="rect">
            <a:avLst/>
          </a:prstGeom>
        </p:spPr>
      </p:pic>
    </p:spTree>
    <p:extLst>
      <p:ext uri="{BB962C8B-B14F-4D97-AF65-F5344CB8AC3E}">
        <p14:creationId xmlns:p14="http://schemas.microsoft.com/office/powerpoint/2010/main" val="21743140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a:bodyPr>
          <a:lstStyle/>
          <a:p>
            <a:r>
              <a:rPr lang="en-US" dirty="0"/>
              <a:t>This breaks if the nearest segment is not the one with two closest endpoints</a:t>
            </a:r>
          </a:p>
        </p:txBody>
      </p:sp>
      <p:sp>
        <p:nvSpPr>
          <p:cNvPr id="5" name="TextBox 4">
            <a:extLst>
              <a:ext uri="{FF2B5EF4-FFF2-40B4-BE49-F238E27FC236}">
                <a16:creationId xmlns:a16="http://schemas.microsoft.com/office/drawing/2014/main" id="{17BE9A70-F122-4911-8D62-1B6C8DA67341}"/>
              </a:ext>
            </a:extLst>
          </p:cNvPr>
          <p:cNvSpPr txBox="1"/>
          <p:nvPr/>
        </p:nvSpPr>
        <p:spPr>
          <a:xfrm>
            <a:off x="5246359" y="5566615"/>
            <a:ext cx="6107441" cy="1169551"/>
          </a:xfrm>
          <a:prstGeom prst="rect">
            <a:avLst/>
          </a:prstGeom>
          <a:solidFill>
            <a:schemeClr val="accent1">
              <a:lumMod val="40000"/>
              <a:lumOff val="60000"/>
            </a:schemeClr>
          </a:solidFill>
        </p:spPr>
        <p:txBody>
          <a:bodyPr wrap="none" rtlCol="0">
            <a:spAutoFit/>
          </a:bodyPr>
          <a:lstStyle/>
          <a:p>
            <a:r>
              <a:rPr lang="en-US" sz="1400" dirty="0"/>
              <a:t>Figure: 113</a:t>
            </a:r>
          </a:p>
          <a:p>
            <a:r>
              <a:rPr lang="en-US" sz="1400" dirty="0"/>
              <a:t>		 Closest point is: 1.09 1.23 </a:t>
            </a:r>
          </a:p>
          <a:p>
            <a:r>
              <a:rPr lang="en-US" sz="1400" dirty="0"/>
              <a:t>		 Matched to the path segment given by indices 2 and 3, </a:t>
            </a:r>
          </a:p>
          <a:p>
            <a:r>
              <a:rPr lang="en-US" sz="1400" dirty="0"/>
              <a:t>		 S-coordinate is: 1.73, </a:t>
            </a:r>
          </a:p>
          <a:p>
            <a:r>
              <a:rPr lang="en-US" sz="1400" dirty="0"/>
              <a:t>		 </a:t>
            </a:r>
            <a:r>
              <a:rPr lang="en-US" sz="1400" dirty="0" err="1"/>
              <a:t>percent_along_length</a:t>
            </a:r>
            <a:r>
              <a:rPr lang="en-US" sz="1400" dirty="0"/>
              <a:t> is: 1.48</a:t>
            </a:r>
          </a:p>
        </p:txBody>
      </p:sp>
      <p:sp>
        <p:nvSpPr>
          <p:cNvPr id="7" name="Text Box 1">
            <a:extLst>
              <a:ext uri="{FF2B5EF4-FFF2-40B4-BE49-F238E27FC236}">
                <a16:creationId xmlns:a16="http://schemas.microsoft.com/office/drawing/2014/main" id="{4B69D689-AB18-48FD-BEBD-676809C1DBD9}"/>
              </a:ext>
            </a:extLst>
          </p:cNvPr>
          <p:cNvSpPr txBox="1"/>
          <p:nvPr/>
        </p:nvSpPr>
        <p:spPr>
          <a:xfrm>
            <a:off x="388390" y="1690688"/>
            <a:ext cx="5967730" cy="379349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1.3 - breaks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[1.5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 = [0 0; 0.5 0.2; 0.9 0.9; 3 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 = fcn_Path_convertXYtoSXY(pathXY(:,1),pathXY(:,2));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 = 113;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percent_along_length] = </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fcn_Path_snapPointOntoPath(point, pathSXY,fignum);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closest_path_point(1,1),closest_path_point(1,2));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s_coordinate);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percent_along_length is: %.2f\n'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ED4E4E7-7B60-4C39-9D0F-372857051B23}"/>
              </a:ext>
            </a:extLst>
          </p:cNvPr>
          <p:cNvPicPr>
            <a:picLocks noChangeAspect="1"/>
          </p:cNvPicPr>
          <p:nvPr/>
        </p:nvPicPr>
        <p:blipFill>
          <a:blip r:embed="rId2"/>
          <a:stretch>
            <a:fillRect/>
          </a:stretch>
        </p:blipFill>
        <p:spPr>
          <a:xfrm>
            <a:off x="6096000" y="1497452"/>
            <a:ext cx="5676000" cy="4262400"/>
          </a:xfrm>
          <a:prstGeom prst="rect">
            <a:avLst/>
          </a:prstGeom>
        </p:spPr>
      </p:pic>
    </p:spTree>
    <p:extLst>
      <p:ext uri="{BB962C8B-B14F-4D97-AF65-F5344CB8AC3E}">
        <p14:creationId xmlns:p14="http://schemas.microsoft.com/office/powerpoint/2010/main" val="3381310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B38C-7B02-4653-8364-4DF23E4A6AA4}"/>
              </a:ext>
            </a:extLst>
          </p:cNvPr>
          <p:cNvSpPr>
            <a:spLocks noGrp="1"/>
          </p:cNvSpPr>
          <p:nvPr>
            <p:ph type="title"/>
          </p:nvPr>
        </p:nvSpPr>
        <p:spPr/>
        <p:txBody>
          <a:bodyPr>
            <a:noAutofit/>
          </a:bodyPr>
          <a:lstStyle/>
          <a:p>
            <a:r>
              <a:rPr lang="en-US" sz="3200" dirty="0"/>
              <a:t>One idea to fix these errors might be to check whether the “snap” point is on a segment, but there are queries that occur where the result would be on neither segment. For example:</a:t>
            </a:r>
          </a:p>
        </p:txBody>
      </p:sp>
      <p:pic>
        <p:nvPicPr>
          <p:cNvPr id="4" name="Picture 3">
            <a:extLst>
              <a:ext uri="{FF2B5EF4-FFF2-40B4-BE49-F238E27FC236}">
                <a16:creationId xmlns:a16="http://schemas.microsoft.com/office/drawing/2014/main" id="{2A0211A7-9673-4BAB-A924-EE3FE8820555}"/>
              </a:ext>
            </a:extLst>
          </p:cNvPr>
          <p:cNvPicPr>
            <a:picLocks noChangeAspect="1"/>
          </p:cNvPicPr>
          <p:nvPr/>
        </p:nvPicPr>
        <p:blipFill>
          <a:blip r:embed="rId2"/>
          <a:stretch>
            <a:fillRect/>
          </a:stretch>
        </p:blipFill>
        <p:spPr>
          <a:xfrm>
            <a:off x="2693795" y="2007919"/>
            <a:ext cx="5676000" cy="4262400"/>
          </a:xfrm>
          <a:prstGeom prst="rect">
            <a:avLst/>
          </a:prstGeom>
        </p:spPr>
      </p:pic>
    </p:spTree>
    <p:extLst>
      <p:ext uri="{BB962C8B-B14F-4D97-AF65-F5344CB8AC3E}">
        <p14:creationId xmlns:p14="http://schemas.microsoft.com/office/powerpoint/2010/main" val="31940855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AA1D6B2-8875-4579-B0B3-F41AAC2741DE}"/>
              </a:ext>
            </a:extLst>
          </p:cNvPr>
          <p:cNvCxnSpPr/>
          <p:nvPr/>
        </p:nvCxnSpPr>
        <p:spPr>
          <a:xfrm>
            <a:off x="1000356" y="28804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4CE47A1-D3DC-420D-9418-3981706E05F6}"/>
              </a:ext>
            </a:extLst>
          </p:cNvPr>
          <p:cNvSpPr/>
          <p:nvPr/>
        </p:nvSpPr>
        <p:spPr>
          <a:xfrm>
            <a:off x="1360280" y="217033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6C75FC-D546-417B-8B75-AA93849D5FD1}"/>
              </a:ext>
            </a:extLst>
          </p:cNvPr>
          <p:cNvSpPr/>
          <p:nvPr/>
        </p:nvSpPr>
        <p:spPr>
          <a:xfrm>
            <a:off x="2578437" y="249471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F03D74F-77A0-4FBC-8473-2512C40D174B}"/>
              </a:ext>
            </a:extLst>
          </p:cNvPr>
          <p:cNvCxnSpPr>
            <a:cxnSpLocks/>
            <a:endCxn id="7" idx="2"/>
          </p:cNvCxnSpPr>
          <p:nvPr/>
        </p:nvCxnSpPr>
        <p:spPr>
          <a:xfrm>
            <a:off x="1606207" y="233645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51F08D5-F3AA-4384-8F40-FC76C5C54E6A}"/>
              </a:ext>
            </a:extLst>
          </p:cNvPr>
          <p:cNvCxnSpPr/>
          <p:nvPr/>
        </p:nvCxnSpPr>
        <p:spPr>
          <a:xfrm>
            <a:off x="3198807" y="38532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DE15B04-856A-431B-A062-2C61CA44EFA2}"/>
              </a:ext>
            </a:extLst>
          </p:cNvPr>
          <p:cNvSpPr/>
          <p:nvPr/>
        </p:nvSpPr>
        <p:spPr>
          <a:xfrm>
            <a:off x="2173947" y="32841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9F69C93-B1EC-4F31-910B-151F4CCC57CD}"/>
              </a:ext>
            </a:extLst>
          </p:cNvPr>
          <p:cNvCxnSpPr/>
          <p:nvPr/>
        </p:nvCxnSpPr>
        <p:spPr>
          <a:xfrm>
            <a:off x="1576160" y="2373809"/>
            <a:ext cx="2198451" cy="972766"/>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072E20-D50D-4B6F-82EA-5DA2492FB8CC}"/>
              </a:ext>
            </a:extLst>
          </p:cNvPr>
          <p:cNvCxnSpPr/>
          <p:nvPr/>
        </p:nvCxnSpPr>
        <p:spPr>
          <a:xfrm>
            <a:off x="8630739" y="2456234"/>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E2877E3-6CF5-43E2-B562-D43091C0B529}"/>
              </a:ext>
            </a:extLst>
          </p:cNvPr>
          <p:cNvSpPr/>
          <p:nvPr/>
        </p:nvSpPr>
        <p:spPr>
          <a:xfrm>
            <a:off x="9949578" y="2706474"/>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CB4CEC-BC07-419C-B20A-AFBD03812F0B}"/>
              </a:ext>
            </a:extLst>
          </p:cNvPr>
          <p:cNvSpPr/>
          <p:nvPr/>
        </p:nvSpPr>
        <p:spPr>
          <a:xfrm>
            <a:off x="11100881" y="3037709"/>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D271A044-27A2-4EA8-B054-A2BDB64F90D7}"/>
              </a:ext>
            </a:extLst>
          </p:cNvPr>
          <p:cNvCxnSpPr>
            <a:cxnSpLocks/>
            <a:endCxn id="30" idx="2"/>
          </p:cNvCxnSpPr>
          <p:nvPr/>
        </p:nvCxnSpPr>
        <p:spPr>
          <a:xfrm>
            <a:off x="10128651" y="2879450"/>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F19DE-33D3-4399-ABF1-7952A87DDFD5}"/>
              </a:ext>
            </a:extLst>
          </p:cNvPr>
          <p:cNvCxnSpPr/>
          <p:nvPr/>
        </p:nvCxnSpPr>
        <p:spPr>
          <a:xfrm>
            <a:off x="10829190" y="3429000"/>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789CED3-C375-4C3A-9616-F43A993F70F1}"/>
              </a:ext>
            </a:extLst>
          </p:cNvPr>
          <p:cNvSpPr/>
          <p:nvPr/>
        </p:nvSpPr>
        <p:spPr>
          <a:xfrm>
            <a:off x="10763245" y="3820291"/>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44964D9D-6AF2-4E0B-A26F-F110EB09E7A1}"/>
              </a:ext>
            </a:extLst>
          </p:cNvPr>
          <p:cNvCxnSpPr>
            <a:cxnSpLocks/>
            <a:stCxn id="7" idx="3"/>
            <a:endCxn id="18" idx="7"/>
          </p:cNvCxnSpPr>
          <p:nvPr/>
        </p:nvCxnSpPr>
        <p:spPr>
          <a:xfrm flipH="1">
            <a:off x="2389827" y="2710596"/>
            <a:ext cx="225649" cy="610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F42E11-6986-40DE-885C-D833CB1D8BF5}"/>
              </a:ext>
            </a:extLst>
          </p:cNvPr>
          <p:cNvCxnSpPr>
            <a:cxnSpLocks/>
            <a:stCxn id="30" idx="3"/>
          </p:cNvCxnSpPr>
          <p:nvPr/>
        </p:nvCxnSpPr>
        <p:spPr>
          <a:xfrm flipH="1">
            <a:off x="10955649" y="3253589"/>
            <a:ext cx="182271" cy="4963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0B3B4A-9BCC-4C68-9C03-1D379AAEDA14}"/>
              </a:ext>
            </a:extLst>
          </p:cNvPr>
          <p:cNvCxnSpPr/>
          <p:nvPr/>
        </p:nvCxnSpPr>
        <p:spPr>
          <a:xfrm>
            <a:off x="4006138" y="2399487"/>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1727ECC-2BAA-4431-80EB-2A76F62E34CF}"/>
              </a:ext>
            </a:extLst>
          </p:cNvPr>
          <p:cNvSpPr/>
          <p:nvPr/>
        </p:nvSpPr>
        <p:spPr>
          <a:xfrm>
            <a:off x="5324977" y="2649727"/>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3C90A42-E4E9-4329-AFC4-CBC17049AC2E}"/>
              </a:ext>
            </a:extLst>
          </p:cNvPr>
          <p:cNvSpPr/>
          <p:nvPr/>
        </p:nvSpPr>
        <p:spPr>
          <a:xfrm>
            <a:off x="6543134" y="2974107"/>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CF03900-E3D7-40CD-9CFA-1ECBC5585F21}"/>
              </a:ext>
            </a:extLst>
          </p:cNvPr>
          <p:cNvCxnSpPr>
            <a:cxnSpLocks/>
            <a:endCxn id="45" idx="2"/>
          </p:cNvCxnSpPr>
          <p:nvPr/>
        </p:nvCxnSpPr>
        <p:spPr>
          <a:xfrm>
            <a:off x="5570904" y="2815848"/>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7F3642-188A-4809-A180-F7748E6A3FA3}"/>
              </a:ext>
            </a:extLst>
          </p:cNvPr>
          <p:cNvCxnSpPr/>
          <p:nvPr/>
        </p:nvCxnSpPr>
        <p:spPr>
          <a:xfrm>
            <a:off x="6204589" y="3372253"/>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A803BAD-CE5D-4BCD-B8E8-D31A2F3A97A3}"/>
              </a:ext>
            </a:extLst>
          </p:cNvPr>
          <p:cNvSpPr/>
          <p:nvPr/>
        </p:nvSpPr>
        <p:spPr>
          <a:xfrm>
            <a:off x="6057019" y="3007085"/>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2D5EDB95-EBC7-4EFF-8DDA-8679955D295C}"/>
              </a:ext>
            </a:extLst>
          </p:cNvPr>
          <p:cNvCxnSpPr>
            <a:cxnSpLocks/>
          </p:cNvCxnSpPr>
          <p:nvPr/>
        </p:nvCxnSpPr>
        <p:spPr>
          <a:xfrm>
            <a:off x="6170956" y="2783113"/>
            <a:ext cx="196732" cy="2684137"/>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EA15A7-D69D-40A6-92D2-B8E8F69553C1}"/>
              </a:ext>
            </a:extLst>
          </p:cNvPr>
          <p:cNvCxnSpPr>
            <a:cxnSpLocks/>
          </p:cNvCxnSpPr>
          <p:nvPr/>
        </p:nvCxnSpPr>
        <p:spPr>
          <a:xfrm flipH="1">
            <a:off x="6265103" y="3100566"/>
            <a:ext cx="29964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3672B53-CCD9-47E9-9ADE-57B4AAEBE79F}"/>
              </a:ext>
            </a:extLst>
          </p:cNvPr>
          <p:cNvSpPr txBox="1"/>
          <p:nvPr/>
        </p:nvSpPr>
        <p:spPr>
          <a:xfrm>
            <a:off x="9601918" y="2323887"/>
            <a:ext cx="860877" cy="369332"/>
          </a:xfrm>
          <a:prstGeom prst="rect">
            <a:avLst/>
          </a:prstGeom>
          <a:noFill/>
        </p:spPr>
        <p:txBody>
          <a:bodyPr wrap="none" rtlCol="0">
            <a:spAutoFit/>
          </a:bodyPr>
          <a:lstStyle/>
          <a:p>
            <a:r>
              <a:rPr lang="en-US" dirty="0">
                <a:solidFill>
                  <a:srgbClr val="0070C0"/>
                </a:solidFill>
              </a:rPr>
              <a:t>Vehicle</a:t>
            </a:r>
          </a:p>
        </p:txBody>
      </p:sp>
      <p:sp>
        <p:nvSpPr>
          <p:cNvPr id="58" name="TextBox 57">
            <a:extLst>
              <a:ext uri="{FF2B5EF4-FFF2-40B4-BE49-F238E27FC236}">
                <a16:creationId xmlns:a16="http://schemas.microsoft.com/office/drawing/2014/main" id="{613B3D27-9061-4D5A-949E-7414C8C8BA3C}"/>
              </a:ext>
            </a:extLst>
          </p:cNvPr>
          <p:cNvSpPr txBox="1"/>
          <p:nvPr/>
        </p:nvSpPr>
        <p:spPr>
          <a:xfrm>
            <a:off x="4956580" y="2312689"/>
            <a:ext cx="860877" cy="369332"/>
          </a:xfrm>
          <a:prstGeom prst="rect">
            <a:avLst/>
          </a:prstGeom>
          <a:noFill/>
        </p:spPr>
        <p:txBody>
          <a:bodyPr wrap="none" rtlCol="0">
            <a:spAutoFit/>
          </a:bodyPr>
          <a:lstStyle/>
          <a:p>
            <a:r>
              <a:rPr lang="en-US" dirty="0">
                <a:solidFill>
                  <a:srgbClr val="0070C0"/>
                </a:solidFill>
              </a:rPr>
              <a:t>Vehicle</a:t>
            </a:r>
          </a:p>
        </p:txBody>
      </p:sp>
      <p:sp>
        <p:nvSpPr>
          <p:cNvPr id="59" name="TextBox 58">
            <a:extLst>
              <a:ext uri="{FF2B5EF4-FFF2-40B4-BE49-F238E27FC236}">
                <a16:creationId xmlns:a16="http://schemas.microsoft.com/office/drawing/2014/main" id="{60BAD012-C864-4EBA-9F9E-77D6AAEF1CBA}"/>
              </a:ext>
            </a:extLst>
          </p:cNvPr>
          <p:cNvSpPr txBox="1"/>
          <p:nvPr/>
        </p:nvSpPr>
        <p:spPr>
          <a:xfrm>
            <a:off x="1058164" y="1720357"/>
            <a:ext cx="860877" cy="369332"/>
          </a:xfrm>
          <a:prstGeom prst="rect">
            <a:avLst/>
          </a:prstGeom>
          <a:noFill/>
        </p:spPr>
        <p:txBody>
          <a:bodyPr wrap="none" rtlCol="0">
            <a:spAutoFit/>
          </a:bodyPr>
          <a:lstStyle/>
          <a:p>
            <a:r>
              <a:rPr lang="en-US" dirty="0">
                <a:solidFill>
                  <a:srgbClr val="0070C0"/>
                </a:solidFill>
              </a:rPr>
              <a:t>Vehicle</a:t>
            </a:r>
          </a:p>
        </p:txBody>
      </p:sp>
      <p:sp>
        <p:nvSpPr>
          <p:cNvPr id="60" name="TextBox 59">
            <a:extLst>
              <a:ext uri="{FF2B5EF4-FFF2-40B4-BE49-F238E27FC236}">
                <a16:creationId xmlns:a16="http://schemas.microsoft.com/office/drawing/2014/main" id="{9F887F33-A590-4631-BB56-B3BD9755AEB4}"/>
              </a:ext>
            </a:extLst>
          </p:cNvPr>
          <p:cNvSpPr txBox="1"/>
          <p:nvPr/>
        </p:nvSpPr>
        <p:spPr>
          <a:xfrm>
            <a:off x="2456913" y="2068479"/>
            <a:ext cx="1263487" cy="369332"/>
          </a:xfrm>
          <a:prstGeom prst="rect">
            <a:avLst/>
          </a:prstGeom>
          <a:noFill/>
        </p:spPr>
        <p:txBody>
          <a:bodyPr wrap="none" rtlCol="0">
            <a:spAutoFit/>
          </a:bodyPr>
          <a:lstStyle/>
          <a:p>
            <a:r>
              <a:rPr lang="en-US" dirty="0">
                <a:solidFill>
                  <a:srgbClr val="FF0000"/>
                </a:solidFill>
              </a:rPr>
              <a:t>Look ahead</a:t>
            </a:r>
          </a:p>
        </p:txBody>
      </p:sp>
      <p:sp>
        <p:nvSpPr>
          <p:cNvPr id="61" name="TextBox 60">
            <a:extLst>
              <a:ext uri="{FF2B5EF4-FFF2-40B4-BE49-F238E27FC236}">
                <a16:creationId xmlns:a16="http://schemas.microsoft.com/office/drawing/2014/main" id="{E715CEB5-15D7-4457-BD7A-BE716D80CBDD}"/>
              </a:ext>
            </a:extLst>
          </p:cNvPr>
          <p:cNvSpPr txBox="1"/>
          <p:nvPr/>
        </p:nvSpPr>
        <p:spPr>
          <a:xfrm>
            <a:off x="1023203" y="3629587"/>
            <a:ext cx="1190839" cy="369332"/>
          </a:xfrm>
          <a:prstGeom prst="rect">
            <a:avLst/>
          </a:prstGeom>
          <a:noFill/>
        </p:spPr>
        <p:txBody>
          <a:bodyPr wrap="none" rtlCol="0">
            <a:spAutoFit/>
          </a:bodyPr>
          <a:lstStyle/>
          <a:p>
            <a:r>
              <a:rPr lang="en-US" dirty="0">
                <a:solidFill>
                  <a:srgbClr val="00B050"/>
                </a:solidFill>
              </a:rPr>
              <a:t>Snap point</a:t>
            </a:r>
          </a:p>
        </p:txBody>
      </p:sp>
      <p:sp>
        <p:nvSpPr>
          <p:cNvPr id="2" name="Title 1"/>
          <p:cNvSpPr>
            <a:spLocks noGrp="1"/>
          </p:cNvSpPr>
          <p:nvPr>
            <p:ph type="title"/>
          </p:nvPr>
        </p:nvSpPr>
        <p:spPr/>
        <p:txBody>
          <a:bodyPr>
            <a:noAutofit/>
          </a:bodyPr>
          <a:lstStyle/>
          <a:p>
            <a:r>
              <a:rPr lang="en-US" sz="3200" dirty="0"/>
              <a:t>In vehicle preview-based control, the ambiguity of the snap point can cause unexpected behavior depending on whether the projection is from the path to vehicle, or vehicle to path</a:t>
            </a:r>
          </a:p>
        </p:txBody>
      </p:sp>
      <p:sp>
        <p:nvSpPr>
          <p:cNvPr id="3" name="TextBox 2"/>
          <p:cNvSpPr txBox="1"/>
          <p:nvPr/>
        </p:nvSpPr>
        <p:spPr>
          <a:xfrm>
            <a:off x="10117563" y="4595179"/>
            <a:ext cx="1544282" cy="2031325"/>
          </a:xfrm>
          <a:prstGeom prst="rect">
            <a:avLst/>
          </a:prstGeom>
          <a:noFill/>
        </p:spPr>
        <p:txBody>
          <a:bodyPr wrap="square" rtlCol="0">
            <a:spAutoFit/>
          </a:bodyPr>
          <a:lstStyle/>
          <a:p>
            <a:r>
              <a:rPr lang="en-US" dirty="0"/>
              <a:t>Snap is orthogonal to look-ahead vector,</a:t>
            </a:r>
            <a:br>
              <a:rPr lang="en-US" dirty="0"/>
            </a:br>
            <a:r>
              <a:rPr lang="en-US" dirty="0"/>
              <a:t>e.g. projection is from vehicle to path</a:t>
            </a:r>
          </a:p>
        </p:txBody>
      </p:sp>
      <p:sp>
        <p:nvSpPr>
          <p:cNvPr id="36" name="TextBox 35"/>
          <p:cNvSpPr txBox="1"/>
          <p:nvPr/>
        </p:nvSpPr>
        <p:spPr>
          <a:xfrm>
            <a:off x="4079784" y="3284153"/>
            <a:ext cx="1732625" cy="2585323"/>
          </a:xfrm>
          <a:prstGeom prst="rect">
            <a:avLst/>
          </a:prstGeom>
          <a:noFill/>
        </p:spPr>
        <p:txBody>
          <a:bodyPr wrap="square" rtlCol="0">
            <a:spAutoFit/>
          </a:bodyPr>
          <a:lstStyle/>
          <a:p>
            <a:r>
              <a:rPr lang="en-US" dirty="0"/>
              <a:t>Snap is orthogonal to segment associated with look-ahead point,</a:t>
            </a:r>
            <a:br>
              <a:rPr lang="en-US" dirty="0"/>
            </a:br>
            <a:r>
              <a:rPr lang="en-US" dirty="0"/>
              <a:t>e.g. projection is from look-ahead path to vehicle</a:t>
            </a:r>
          </a:p>
        </p:txBody>
      </p:sp>
      <p:sp>
        <p:nvSpPr>
          <p:cNvPr id="4" name="TextBox 3">
            <a:extLst>
              <a:ext uri="{FF2B5EF4-FFF2-40B4-BE49-F238E27FC236}">
                <a16:creationId xmlns:a16="http://schemas.microsoft.com/office/drawing/2014/main" id="{962A26CB-C454-6912-0BE8-35BB361699A5}"/>
              </a:ext>
            </a:extLst>
          </p:cNvPr>
          <p:cNvSpPr txBox="1"/>
          <p:nvPr/>
        </p:nvSpPr>
        <p:spPr>
          <a:xfrm>
            <a:off x="573163" y="5042988"/>
            <a:ext cx="2625644" cy="1200329"/>
          </a:xfrm>
          <a:prstGeom prst="rect">
            <a:avLst/>
          </a:prstGeom>
          <a:noFill/>
        </p:spPr>
        <p:txBody>
          <a:bodyPr wrap="square" rtlCol="0">
            <a:spAutoFit/>
          </a:bodyPr>
          <a:lstStyle/>
          <a:p>
            <a:r>
              <a:rPr lang="en-US" dirty="0"/>
              <a:t>Snap is orthogonal to current path segment,</a:t>
            </a:r>
            <a:br>
              <a:rPr lang="en-US" dirty="0"/>
            </a:br>
            <a:r>
              <a:rPr lang="en-US" dirty="0"/>
              <a:t>e.g. projection is from path to vehicle</a:t>
            </a:r>
          </a:p>
        </p:txBody>
      </p:sp>
      <p:cxnSp>
        <p:nvCxnSpPr>
          <p:cNvPr id="17" name="Straight Connector 16">
            <a:extLst>
              <a:ext uri="{FF2B5EF4-FFF2-40B4-BE49-F238E27FC236}">
                <a16:creationId xmlns:a16="http://schemas.microsoft.com/office/drawing/2014/main" id="{39C70DF7-8BF6-04CB-2A60-E0A8BD939FCC}"/>
              </a:ext>
            </a:extLst>
          </p:cNvPr>
          <p:cNvCxnSpPr/>
          <p:nvPr/>
        </p:nvCxnSpPr>
        <p:spPr>
          <a:xfrm>
            <a:off x="6646770" y="2652406"/>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402E934-10EA-6C9D-E3D3-CF922DD72B2B}"/>
              </a:ext>
            </a:extLst>
          </p:cNvPr>
          <p:cNvSpPr/>
          <p:nvPr/>
        </p:nvSpPr>
        <p:spPr>
          <a:xfrm>
            <a:off x="7965609" y="290264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AF50D47-3B0B-CB7E-D4D6-5F38711CC85D}"/>
              </a:ext>
            </a:extLst>
          </p:cNvPr>
          <p:cNvSpPr/>
          <p:nvPr/>
        </p:nvSpPr>
        <p:spPr>
          <a:xfrm>
            <a:off x="9183766" y="322702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503DE20-EA01-911C-6D52-7F4D0E9B18E8}"/>
              </a:ext>
            </a:extLst>
          </p:cNvPr>
          <p:cNvCxnSpPr>
            <a:cxnSpLocks/>
            <a:endCxn id="20" idx="2"/>
          </p:cNvCxnSpPr>
          <p:nvPr/>
        </p:nvCxnSpPr>
        <p:spPr>
          <a:xfrm>
            <a:off x="8211536" y="306876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D169588-DA9E-5728-A3CC-1EA1CB267A0B}"/>
              </a:ext>
            </a:extLst>
          </p:cNvPr>
          <p:cNvCxnSpPr/>
          <p:nvPr/>
        </p:nvCxnSpPr>
        <p:spPr>
          <a:xfrm>
            <a:off x="8845221" y="3625172"/>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3872B0A2-9A74-F476-987F-930CD8975779}"/>
              </a:ext>
            </a:extLst>
          </p:cNvPr>
          <p:cNvSpPr/>
          <p:nvPr/>
        </p:nvSpPr>
        <p:spPr>
          <a:xfrm>
            <a:off x="8984139" y="3592442"/>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FE0D7A9-C02F-2637-0638-35B6C497B3DC}"/>
              </a:ext>
            </a:extLst>
          </p:cNvPr>
          <p:cNvCxnSpPr>
            <a:cxnSpLocks/>
          </p:cNvCxnSpPr>
          <p:nvPr/>
        </p:nvCxnSpPr>
        <p:spPr>
          <a:xfrm>
            <a:off x="8636911" y="3546433"/>
            <a:ext cx="1200294" cy="468483"/>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D333F-CB1C-4F09-2B98-E0E849FDD462}"/>
              </a:ext>
            </a:extLst>
          </p:cNvPr>
          <p:cNvCxnSpPr>
            <a:cxnSpLocks/>
          </p:cNvCxnSpPr>
          <p:nvPr/>
        </p:nvCxnSpPr>
        <p:spPr>
          <a:xfrm flipH="1">
            <a:off x="9165277" y="3389842"/>
            <a:ext cx="94777" cy="2389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45F2ED1-9411-F6FC-51CE-6019B025AA2B}"/>
              </a:ext>
            </a:extLst>
          </p:cNvPr>
          <p:cNvSpPr txBox="1"/>
          <p:nvPr/>
        </p:nvSpPr>
        <p:spPr>
          <a:xfrm>
            <a:off x="7597212" y="2565608"/>
            <a:ext cx="860877" cy="369332"/>
          </a:xfrm>
          <a:prstGeom prst="rect">
            <a:avLst/>
          </a:prstGeom>
          <a:noFill/>
        </p:spPr>
        <p:txBody>
          <a:bodyPr wrap="none" rtlCol="0">
            <a:spAutoFit/>
          </a:bodyPr>
          <a:lstStyle/>
          <a:p>
            <a:r>
              <a:rPr lang="en-US" dirty="0">
                <a:solidFill>
                  <a:srgbClr val="0070C0"/>
                </a:solidFill>
              </a:rPr>
              <a:t>Vehicle</a:t>
            </a:r>
          </a:p>
        </p:txBody>
      </p:sp>
      <p:sp>
        <p:nvSpPr>
          <p:cNvPr id="39" name="TextBox 38">
            <a:extLst>
              <a:ext uri="{FF2B5EF4-FFF2-40B4-BE49-F238E27FC236}">
                <a16:creationId xmlns:a16="http://schemas.microsoft.com/office/drawing/2014/main" id="{E7515574-9932-79A3-FE02-203B2325B631}"/>
              </a:ext>
            </a:extLst>
          </p:cNvPr>
          <p:cNvSpPr txBox="1"/>
          <p:nvPr/>
        </p:nvSpPr>
        <p:spPr>
          <a:xfrm>
            <a:off x="6720416" y="3537072"/>
            <a:ext cx="1732625" cy="2585323"/>
          </a:xfrm>
          <a:prstGeom prst="rect">
            <a:avLst/>
          </a:prstGeom>
          <a:noFill/>
        </p:spPr>
        <p:txBody>
          <a:bodyPr wrap="square" rtlCol="0">
            <a:spAutoFit/>
          </a:bodyPr>
          <a:lstStyle/>
          <a:p>
            <a:r>
              <a:rPr lang="en-US" dirty="0"/>
              <a:t>Snap is orthogonal to segment associated with vehicle’s position,</a:t>
            </a:r>
            <a:br>
              <a:rPr lang="en-US" dirty="0"/>
            </a:br>
            <a:r>
              <a:rPr lang="en-US" dirty="0"/>
              <a:t>e.g. projection is from current path to vehicle</a:t>
            </a:r>
          </a:p>
        </p:txBody>
      </p:sp>
    </p:spTree>
    <p:extLst>
      <p:ext uri="{BB962C8B-B14F-4D97-AF65-F5344CB8AC3E}">
        <p14:creationId xmlns:p14="http://schemas.microsoft.com/office/powerpoint/2010/main" val="56773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traversal</a:t>
            </a:r>
          </a:p>
        </p:txBody>
      </p:sp>
    </p:spTree>
    <p:extLst>
      <p:ext uri="{BB962C8B-B14F-4D97-AF65-F5344CB8AC3E}">
        <p14:creationId xmlns:p14="http://schemas.microsoft.com/office/powerpoint/2010/main" val="3226465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6495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09755-A455-4CBB-BEFE-0F04645B948F}"/>
              </a:ext>
            </a:extLst>
          </p:cNvPr>
          <p:cNvSpPr>
            <a:spLocks noGrp="1"/>
          </p:cNvSpPr>
          <p:nvPr>
            <p:ph type="title"/>
          </p:nvPr>
        </p:nvSpPr>
        <p:spPr>
          <a:xfrm>
            <a:off x="524256" y="4767072"/>
            <a:ext cx="6594189" cy="1625210"/>
          </a:xfrm>
        </p:spPr>
        <p:txBody>
          <a:bodyPr>
            <a:normAutofit/>
          </a:bodyPr>
          <a:lstStyle/>
          <a:p>
            <a:pPr algn="r"/>
            <a:r>
              <a:rPr lang="en-US" sz="3700">
                <a:solidFill>
                  <a:srgbClr val="FFFFFF"/>
                </a:solidFill>
              </a:rPr>
              <a:t>The station of a path is the location in terms of the s-coordinate along a path</a:t>
            </a:r>
          </a:p>
        </p:txBody>
      </p:sp>
      <p:pic>
        <p:nvPicPr>
          <p:cNvPr id="1026" name="Picture 2" descr="Washington State Wants to Stop Theft of Mile 420 Signs. Its Solution? Mile  419.9. - The New York Times">
            <a:extLst>
              <a:ext uri="{FF2B5EF4-FFF2-40B4-BE49-F238E27FC236}">
                <a16:creationId xmlns:a16="http://schemas.microsoft.com/office/drawing/2014/main" id="{62DA5D23-500A-4E69-A8EC-47049A6DD7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91043F9-359D-4DB2-8106-7FB9415326D3}"/>
              </a:ext>
            </a:extLst>
          </p:cNvPr>
          <p:cNvSpPr>
            <a:spLocks noGrp="1"/>
          </p:cNvSpPr>
          <p:nvPr>
            <p:ph idx="1"/>
          </p:nvPr>
        </p:nvSpPr>
        <p:spPr>
          <a:xfrm>
            <a:off x="8029319" y="917725"/>
            <a:ext cx="3424739" cy="4852362"/>
          </a:xfrm>
        </p:spPr>
        <p:txBody>
          <a:bodyPr anchor="ctr">
            <a:normAutofit/>
          </a:bodyPr>
          <a:lstStyle/>
          <a:p>
            <a:pPr marL="0" indent="0">
              <a:buNone/>
            </a:pPr>
            <a:r>
              <a:rPr lang="en-US" sz="2000" dirty="0">
                <a:solidFill>
                  <a:srgbClr val="FFFFFF"/>
                </a:solidFill>
              </a:rPr>
              <a:t>For example, mile markers on a road are a station type of measurement; they do not represent distance to a specific point, but rather represent how far along a road someone has traveled relative to some start location and independent of the curvature of the road. </a:t>
            </a:r>
            <a:br>
              <a:rPr lang="en-US" sz="2000" dirty="0">
                <a:solidFill>
                  <a:srgbClr val="FFFFFF"/>
                </a:solidFill>
              </a:rPr>
            </a:br>
            <a:br>
              <a:rPr lang="en-US" sz="2000" dirty="0">
                <a:solidFill>
                  <a:srgbClr val="FFFFFF"/>
                </a:solidFill>
              </a:rPr>
            </a:br>
            <a:r>
              <a:rPr lang="en-US" sz="2000" dirty="0">
                <a:solidFill>
                  <a:srgbClr val="FFFFFF"/>
                </a:solidFill>
              </a:rPr>
              <a:t>In this case, the station is “39 miles”. </a:t>
            </a:r>
          </a:p>
          <a:p>
            <a:pPr marL="0" indent="0">
              <a:buNone/>
            </a:pPr>
            <a:r>
              <a:rPr lang="en-US" sz="2000" dirty="0">
                <a:solidFill>
                  <a:srgbClr val="FFFFFF"/>
                </a:solidFill>
              </a:rPr>
              <a:t>For our work, we nearly always measure station in meters.</a:t>
            </a:r>
          </a:p>
        </p:txBody>
      </p:sp>
    </p:spTree>
    <p:extLst>
      <p:ext uri="{BB962C8B-B14F-4D97-AF65-F5344CB8AC3E}">
        <p14:creationId xmlns:p14="http://schemas.microsoft.com/office/powerpoint/2010/main" val="22470331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has the same functionality as snap-to-path, but takes in a traversal type</a:t>
            </a:r>
          </a:p>
        </p:txBody>
      </p:sp>
      <p:pic>
        <p:nvPicPr>
          <p:cNvPr id="3" name="Picture 2"/>
          <p:cNvPicPr>
            <a:picLocks noChangeAspect="1"/>
          </p:cNvPicPr>
          <p:nvPr/>
        </p:nvPicPr>
        <p:blipFill>
          <a:blip r:embed="rId2"/>
          <a:stretch>
            <a:fillRect/>
          </a:stretch>
        </p:blipFill>
        <p:spPr>
          <a:xfrm>
            <a:off x="696371" y="2364292"/>
            <a:ext cx="5334000" cy="4000500"/>
          </a:xfrm>
          <a:prstGeom prst="rect">
            <a:avLst/>
          </a:prstGeom>
        </p:spPr>
      </p:pic>
      <p:sp>
        <p:nvSpPr>
          <p:cNvPr id="4" name="TextBox 3"/>
          <p:cNvSpPr txBox="1"/>
          <p:nvPr/>
        </p:nvSpPr>
        <p:spPr>
          <a:xfrm>
            <a:off x="5861674" y="2531776"/>
            <a:ext cx="6268661" cy="938719"/>
          </a:xfrm>
          <a:prstGeom prst="rect">
            <a:avLst/>
          </a:prstGeom>
          <a:noFill/>
        </p:spPr>
        <p:txBody>
          <a:bodyPr wrap="square" rtlCol="0">
            <a:spAutoFit/>
          </a:bodyPr>
          <a:lstStyle/>
          <a:p>
            <a:r>
              <a:rPr lang="en-US" sz="1100" dirty="0"/>
              <a:t>Figure: 111,</a:t>
            </a:r>
          </a:p>
          <a:p>
            <a:r>
              <a:rPr lang="en-US" sz="1100" dirty="0"/>
              <a:t>		 Closest point is: 0.50 0.00 </a:t>
            </a:r>
          </a:p>
          <a:p>
            <a:r>
              <a:rPr lang="en-US" sz="1100" dirty="0"/>
              <a:t>		 Matched to the path segment given by indices 1 and 2, </a:t>
            </a:r>
          </a:p>
          <a:p>
            <a:r>
              <a:rPr lang="en-US" sz="1100" dirty="0"/>
              <a:t>		 S-coordinate is: 0.50, </a:t>
            </a:r>
          </a:p>
          <a:p>
            <a:r>
              <a:rPr lang="en-US" sz="1100" dirty="0"/>
              <a:t>		 </a:t>
            </a:r>
            <a:r>
              <a:rPr lang="en-US" sz="1100" dirty="0" err="1"/>
              <a:t>percent_along_length</a:t>
            </a:r>
            <a:r>
              <a:rPr lang="en-US" sz="1100" dirty="0"/>
              <a:t> is: 0.50</a:t>
            </a:r>
          </a:p>
        </p:txBody>
      </p:sp>
      <p:sp>
        <p:nvSpPr>
          <p:cNvPr id="5" name="TextBox 4"/>
          <p:cNvSpPr txBox="1"/>
          <p:nvPr/>
        </p:nvSpPr>
        <p:spPr>
          <a:xfrm>
            <a:off x="6797216" y="3733380"/>
            <a:ext cx="4069873" cy="2862322"/>
          </a:xfrm>
          <a:prstGeom prst="rect">
            <a:avLst/>
          </a:prstGeom>
          <a:noFill/>
        </p:spPr>
        <p:txBody>
          <a:bodyPr wrap="square" rtlCol="0">
            <a:spAutoFit/>
          </a:bodyPr>
          <a:lstStyle/>
          <a:p>
            <a:endParaRPr lang="en-US" sz="900" dirty="0"/>
          </a:p>
          <a:p>
            <a:r>
              <a:rPr lang="en-US" sz="900" dirty="0">
                <a:solidFill>
                  <a:srgbClr val="000000"/>
                </a:solidFill>
                <a:latin typeface="Courier New" panose="02070309020205020404" pitchFamily="49" charset="0"/>
              </a:rPr>
              <a:t>point = [0.5 0.2];</a:t>
            </a:r>
          </a:p>
          <a:p>
            <a:r>
              <a:rPr lang="en-US" sz="900" dirty="0" err="1">
                <a:solidFill>
                  <a:srgbClr val="000000"/>
                </a:solidFill>
                <a:latin typeface="Courier New" panose="02070309020205020404" pitchFamily="49" charset="0"/>
              </a:rPr>
              <a:t>pathXY</a:t>
            </a:r>
            <a:r>
              <a:rPr lang="en-US" sz="900" dirty="0">
                <a:solidFill>
                  <a:srgbClr val="000000"/>
                </a:solidFill>
                <a:latin typeface="Courier New" panose="02070309020205020404" pitchFamily="49" charset="0"/>
              </a:rPr>
              <a:t> = [0 0; 1 0; 2 0; 2 1];</a:t>
            </a:r>
          </a:p>
          <a:p>
            <a:r>
              <a:rPr lang="en-US" sz="900" dirty="0">
                <a:solidFill>
                  <a:srgbClr val="000000"/>
                </a:solidFill>
                <a:latin typeface="Courier New" panose="02070309020205020404" pitchFamily="49" charset="0"/>
              </a:rPr>
              <a:t>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pathXY</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 </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a:t>
            </a:r>
          </a:p>
          <a:p>
            <a:r>
              <a:rPr lang="en-US" sz="900" dirty="0">
                <a:solidFill>
                  <a:srgbClr val="000000"/>
                </a:solidFill>
                <a:latin typeface="Courier New" panose="02070309020205020404" pitchFamily="49" charset="0"/>
              </a:rPr>
              <a:t>[closest_path_point,s_coordinate,path_point_yaw,first_path_point_index,</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second_path_point_index,percent_along_length</a:t>
            </a:r>
            <a:r>
              <a:rPr lang="en-US" sz="900" dirty="0">
                <a:solidFill>
                  <a:srgbClr val="000000"/>
                </a:solidFill>
                <a:latin typeface="Courier New" panose="02070309020205020404" pitchFamily="49" charset="0"/>
              </a:rPr>
              <a:t>] = </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fcn_Path_snapPoinxtOntoNearestTraversal</a:t>
            </a:r>
            <a:r>
              <a:rPr lang="en-US" sz="900" dirty="0">
                <a:solidFill>
                  <a:srgbClr val="000000"/>
                </a:solidFill>
                <a:latin typeface="Courier New" panose="02070309020205020404" pitchFamily="49" charset="0"/>
              </a:rPr>
              <a:t>(point, </a:t>
            </a:r>
            <a:r>
              <a:rPr lang="en-US" sz="900" dirty="0" err="1">
                <a:solidFill>
                  <a:srgbClr val="000000"/>
                </a:solidFill>
                <a:latin typeface="Courier New" panose="02070309020205020404" pitchFamily="49" charset="0"/>
              </a:rPr>
              <a:t>traversal,fignum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A020F0"/>
                </a:solidFill>
                <a:latin typeface="Courier New" panose="02070309020205020404" pitchFamily="49" charset="0"/>
              </a:rPr>
              <a:t>'Figure: %d,\n\t\t Closest point is: %.2f %.2f \n\t\t Matched to the path segment given by indices %d and %d, \n\t\t S-coordinate is: %.2f, \n\t\t </a:t>
            </a:r>
            <a:r>
              <a:rPr lang="en-US" sz="900" dirty="0" err="1">
                <a:solidFill>
                  <a:srgbClr val="A020F0"/>
                </a:solidFill>
                <a:latin typeface="Courier New" panose="02070309020205020404" pitchFamily="49" charset="0"/>
              </a:rPr>
              <a:t>percent_along_length</a:t>
            </a:r>
            <a:r>
              <a:rPr lang="en-US" sz="900" dirty="0">
                <a:solidFill>
                  <a:srgbClr val="A020F0"/>
                </a:solidFill>
                <a:latin typeface="Courier New" panose="02070309020205020404" pitchFamily="49" charset="0"/>
              </a:rPr>
              <a:t> is: %.2f\n'</a:t>
            </a:r>
            <a:r>
              <a:rPr lang="en-US" sz="900" dirty="0">
                <a:solidFill>
                  <a:srgbClr val="000000"/>
                </a:solidFill>
                <a:latin typeface="Courier New" panose="02070309020205020404" pitchFamily="49" charset="0"/>
              </a:rPr>
              <a:t>,</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closest_path_point</a:t>
            </a:r>
            <a:r>
              <a:rPr lang="en-US" sz="900" dirty="0">
                <a:solidFill>
                  <a:srgbClr val="000000"/>
                </a:solidFill>
                <a:latin typeface="Courier New" panose="02070309020205020404" pitchFamily="49" charset="0"/>
              </a:rPr>
              <a:t>(1,1),</a:t>
            </a:r>
            <a:r>
              <a:rPr lang="en-US" sz="900" dirty="0" err="1">
                <a:solidFill>
                  <a:srgbClr val="000000"/>
                </a:solidFill>
                <a:latin typeface="Courier New" panose="02070309020205020404" pitchFamily="49" charset="0"/>
              </a:rPr>
              <a:t>closest_path_point</a:t>
            </a:r>
            <a:r>
              <a:rPr lang="en-US" sz="900" dirty="0">
                <a:solidFill>
                  <a:srgbClr val="000000"/>
                </a:solidFill>
                <a:latin typeface="Courier New" panose="02070309020205020404" pitchFamily="49" charset="0"/>
              </a:rPr>
              <a:t>(1,2),</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first_path_point_index,second_path_point_index</a:t>
            </a:r>
            <a:r>
              <a:rPr lang="en-US" sz="900" dirty="0">
                <a:solidFill>
                  <a:srgbClr val="000000"/>
                </a:solidFill>
                <a:latin typeface="Courier New" panose="02070309020205020404" pitchFamily="49" charset="0"/>
              </a:rPr>
              <a:t>, </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s_coordinate</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percent_along_length</a:t>
            </a:r>
            <a:r>
              <a:rPr lang="en-US" sz="9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5528097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Trimming a path</a:t>
            </a:r>
          </a:p>
        </p:txBody>
      </p:sp>
      <p:sp>
        <p:nvSpPr>
          <p:cNvPr id="3" name="Text Placeholder 2">
            <a:extLst>
              <a:ext uri="{FF2B5EF4-FFF2-40B4-BE49-F238E27FC236}">
                <a16:creationId xmlns:a16="http://schemas.microsoft.com/office/drawing/2014/main" id="{3FE7CBE9-F8C0-4A70-BC24-BC616DE0AAE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31926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trimming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Trimming out sections of traversals given certain station points</a:t>
            </a:r>
            <a:br>
              <a:rPr lang="en-US" dirty="0"/>
            </a:br>
            <a:r>
              <a:rPr lang="en-US" dirty="0"/>
              <a:t>Removing pinch points within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6290418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Trimming out sections of traversals given certain station points</a:t>
            </a:r>
          </a:p>
        </p:txBody>
      </p:sp>
    </p:spTree>
    <p:extLst>
      <p:ext uri="{BB962C8B-B14F-4D97-AF65-F5344CB8AC3E}">
        <p14:creationId xmlns:p14="http://schemas.microsoft.com/office/powerpoint/2010/main" val="40353668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Autofit/>
          </a:bodyPr>
          <a:lstStyle/>
          <a:p>
            <a:r>
              <a:rPr lang="en-US" sz="3600" dirty="0"/>
              <a:t>When snapping points onto paths or traversals, if we include too much of a path, particularly one turned back toward itself, we can get incorrect snap points.</a:t>
            </a:r>
          </a:p>
        </p:txBody>
      </p:sp>
      <p:grpSp>
        <p:nvGrpSpPr>
          <p:cNvPr id="3" name="Group 2">
            <a:extLst>
              <a:ext uri="{FF2B5EF4-FFF2-40B4-BE49-F238E27FC236}">
                <a16:creationId xmlns:a16="http://schemas.microsoft.com/office/drawing/2014/main" id="{2698AC53-0C5E-4DEC-0ABE-EFC4D7EB88F1}"/>
              </a:ext>
            </a:extLst>
          </p:cNvPr>
          <p:cNvGrpSpPr/>
          <p:nvPr/>
        </p:nvGrpSpPr>
        <p:grpSpPr>
          <a:xfrm>
            <a:off x="1299411" y="1816768"/>
            <a:ext cx="8175329" cy="4340841"/>
            <a:chOff x="1299411" y="1816768"/>
            <a:chExt cx="8175329" cy="4340841"/>
          </a:xfrm>
        </p:grpSpPr>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53622AE-F235-4F98-80CE-2F76DE0A52EB}"/>
                </a:ext>
              </a:extLst>
            </p:cNvPr>
            <p:cNvSpPr/>
            <p:nvPr/>
          </p:nvSpPr>
          <p:spPr>
            <a:xfrm>
              <a:off x="3531140" y="3005847"/>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E878143-078B-40D3-8FA9-BFABBDA1F759}"/>
                </a:ext>
              </a:extLst>
            </p:cNvPr>
            <p:cNvSpPr/>
            <p:nvPr/>
          </p:nvSpPr>
          <p:spPr>
            <a:xfrm>
              <a:off x="2709153" y="4421221"/>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53032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rmAutofit fontScale="90000"/>
          </a:bodyPr>
          <a:lstStyle/>
          <a:p>
            <a:r>
              <a:rPr lang="en-US" dirty="0"/>
              <a:t>A fix to this problem is to trim down the traversal to include only the region we are interested in.</a:t>
            </a:r>
          </a:p>
        </p:txBody>
      </p:sp>
      <p:grpSp>
        <p:nvGrpSpPr>
          <p:cNvPr id="3" name="Group 2">
            <a:extLst>
              <a:ext uri="{FF2B5EF4-FFF2-40B4-BE49-F238E27FC236}">
                <a16:creationId xmlns:a16="http://schemas.microsoft.com/office/drawing/2014/main" id="{5FEC7834-CAA8-8A26-19EC-4428D91E474C}"/>
              </a:ext>
            </a:extLst>
          </p:cNvPr>
          <p:cNvGrpSpPr/>
          <p:nvPr/>
        </p:nvGrpSpPr>
        <p:grpSpPr>
          <a:xfrm>
            <a:off x="1299411" y="1816768"/>
            <a:ext cx="8175329" cy="4340841"/>
            <a:chOff x="1299411" y="1816768"/>
            <a:chExt cx="8175329" cy="4340841"/>
          </a:xfrm>
        </p:grpSpPr>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a:ln w="1047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a:ln w="104775"/>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202660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sz="3600" dirty="0"/>
              <a:t>To force a query to include only a short part of a traversal, we use: </a:t>
            </a:r>
            <a:r>
              <a:rPr lang="en-US" sz="3600" dirty="0" err="1">
                <a:solidFill>
                  <a:srgbClr val="028009"/>
                </a:solidFill>
                <a:latin typeface="Courier New" panose="02070309020205020404" pitchFamily="49" charset="0"/>
              </a:rPr>
              <a:t>fcn_Path_findTraversalStationSegment</a:t>
            </a:r>
            <a:br>
              <a:rPr lang="en-US" sz="3600" dirty="0">
                <a:solidFill>
                  <a:srgbClr val="028009"/>
                </a:solidFill>
                <a:latin typeface="Courier New" panose="02070309020205020404" pitchFamily="49" charset="0"/>
              </a:rPr>
            </a:br>
            <a:endParaRPr lang="en-US" dirty="0"/>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838200" y="6300292"/>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script_test_fcn_Path_findTraversalStationSegment.m</a:t>
            </a:r>
            <a:r>
              <a:rPr lang="en-US" dirty="0"/>
              <a:t> for this demo</a:t>
            </a:r>
          </a:p>
        </p:txBody>
      </p:sp>
    </p:spTree>
    <p:extLst>
      <p:ext uri="{BB962C8B-B14F-4D97-AF65-F5344CB8AC3E}">
        <p14:creationId xmlns:p14="http://schemas.microsoft.com/office/powerpoint/2010/main" val="31578626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B137-56A3-4F1D-BBC1-19FC95C2BF11}"/>
              </a:ext>
            </a:extLst>
          </p:cNvPr>
          <p:cNvSpPr>
            <a:spLocks noGrp="1"/>
          </p:cNvSpPr>
          <p:nvPr>
            <p:ph type="title"/>
          </p:nvPr>
        </p:nvSpPr>
        <p:spPr/>
        <p:txBody>
          <a:bodyPr/>
          <a:lstStyle/>
          <a:p>
            <a:r>
              <a:rPr lang="en-US" dirty="0"/>
              <a:t>Here’s the setup and an example call</a:t>
            </a:r>
          </a:p>
        </p:txBody>
      </p:sp>
      <p:sp>
        <p:nvSpPr>
          <p:cNvPr id="3" name="Rectangle 2">
            <a:extLst>
              <a:ext uri="{FF2B5EF4-FFF2-40B4-BE49-F238E27FC236}">
                <a16:creationId xmlns:a16="http://schemas.microsoft.com/office/drawing/2014/main" id="{1EF4F07E-40EF-4906-A6AB-D434BE335A4B}"/>
              </a:ext>
            </a:extLst>
          </p:cNvPr>
          <p:cNvSpPr/>
          <p:nvPr/>
        </p:nvSpPr>
        <p:spPr>
          <a:xfrm>
            <a:off x="556260" y="1885772"/>
            <a:ext cx="6096000" cy="4770537"/>
          </a:xfrm>
          <a:prstGeom prst="rect">
            <a:avLst/>
          </a:prstGeom>
          <a:solidFill>
            <a:schemeClr val="accent4">
              <a:lumMod val="20000"/>
              <a:lumOff val="80000"/>
            </a:schemeClr>
          </a:solidFill>
        </p:spPr>
        <p:txBody>
          <a:bodyPr>
            <a:spAutoFit/>
          </a:bodyPr>
          <a:lstStyle/>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script_test_fcn_Path_findTraversalStationSegment.m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is a script to exercise the function: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function was written on 2020_11_16 by S. Brennan</a:t>
            </a:r>
          </a:p>
          <a:p>
            <a:r>
              <a:rPr lang="fr-FR" sz="800" dirty="0">
                <a:solidFill>
                  <a:srgbClr val="028009"/>
                </a:solidFill>
                <a:latin typeface="Courier New" panose="02070309020205020404" pitchFamily="49" charset="0"/>
              </a:rPr>
              <a:t>% Questions or </a:t>
            </a:r>
            <a:r>
              <a:rPr lang="fr-FR" sz="800" dirty="0" err="1">
                <a:solidFill>
                  <a:srgbClr val="028009"/>
                </a:solidFill>
                <a:latin typeface="Courier New" panose="02070309020205020404" pitchFamily="49" charset="0"/>
              </a:rPr>
              <a:t>comments</a:t>
            </a:r>
            <a:r>
              <a:rPr lang="fr-FR" sz="800" dirty="0">
                <a:solidFill>
                  <a:srgbClr val="028009"/>
                </a:solidFill>
                <a:latin typeface="Courier New" panose="02070309020205020404" pitchFamily="49" charset="0"/>
              </a:rPr>
              <a:t>? sbrennan@psu.edu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traversal_trimmed,flag_outside_start</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flag_outside_end</a:t>
            </a:r>
            <a:r>
              <a:rPr lang="en-US" sz="800" dirty="0">
                <a:solidFill>
                  <a:srgbClr val="028009"/>
                </a:solidFill>
                <a:latin typeface="Courier New" panose="02070309020205020404" pitchFamily="49" charset="0"/>
              </a:rPr>
              <a:t>] =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long_traversal</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s_coord_start,s_coord_end</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fig_num</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Revision history:</a:t>
            </a:r>
          </a:p>
          <a:p>
            <a:r>
              <a:rPr lang="en-US" sz="800" dirty="0">
                <a:solidFill>
                  <a:srgbClr val="028009"/>
                </a:solidFill>
                <a:latin typeface="Courier New" panose="02070309020205020404" pitchFamily="49" charset="0"/>
              </a:rPr>
              <a:t>%     2021_01_09</a:t>
            </a:r>
          </a:p>
          <a:p>
            <a:r>
              <a:rPr lang="en-US" sz="800" dirty="0">
                <a:solidFill>
                  <a:srgbClr val="028009"/>
                </a:solidFill>
                <a:latin typeface="Courier New" panose="02070309020205020404" pitchFamily="49" charset="0"/>
              </a:rPr>
              <a:t>%     -- updated name and types to take traversal inputs</a:t>
            </a:r>
          </a:p>
          <a:p>
            <a:r>
              <a:rPr lang="en-US" sz="800" dirty="0">
                <a:solidFill>
                  <a:srgbClr val="028009"/>
                </a:solidFill>
                <a:latin typeface="Courier New" panose="02070309020205020404" pitchFamily="49" charset="0"/>
              </a:rPr>
              <a:t>%     -- added input checking</a:t>
            </a:r>
          </a:p>
          <a:p>
            <a:r>
              <a:rPr lang="en-US" sz="800" dirty="0">
                <a:solidFill>
                  <a:srgbClr val="028009"/>
                </a:solidFill>
                <a:latin typeface="Courier New" panose="02070309020205020404" pitchFamily="49" charset="0"/>
              </a:rPr>
              <a:t>%     -- added </a:t>
            </a:r>
            <a:r>
              <a:rPr lang="en-US" sz="800" dirty="0" err="1">
                <a:solidFill>
                  <a:srgbClr val="028009"/>
                </a:solidFill>
                <a:latin typeface="Courier New" panose="02070309020205020404" pitchFamily="49" charset="0"/>
              </a:rPr>
              <a:t>flag_do_plots</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close </a:t>
            </a:r>
            <a:r>
              <a:rPr lang="en-US" sz="800" dirty="0">
                <a:solidFill>
                  <a:srgbClr val="AA04F9"/>
                </a:solidFill>
                <a:latin typeface="Courier New" panose="02070309020205020404" pitchFamily="49" charset="0"/>
              </a:rPr>
              <a:t>all</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clear </a:t>
            </a:r>
            <a:r>
              <a:rPr lang="en-US" sz="800" dirty="0">
                <a:solidFill>
                  <a:srgbClr val="AA04F9"/>
                </a:solidFill>
                <a:latin typeface="Courier New" panose="02070309020205020404" pitchFamily="49" charset="0"/>
              </a:rPr>
              <a:t>data</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Fill in sample paths (as a starter)</a:t>
            </a:r>
          </a:p>
          <a:p>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fcn_Path_fillSamplePaths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Convert paths to traversal structures</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 = 1:1  </a:t>
            </a:r>
            <a:r>
              <a:rPr lang="en-US" sz="800" dirty="0">
                <a:solidFill>
                  <a:srgbClr val="028009"/>
                </a:solidFill>
                <a:latin typeface="Courier New" panose="02070309020205020404" pitchFamily="49" charset="0"/>
              </a:rPr>
              <a:t>% length(paths)</a:t>
            </a:r>
          </a:p>
          <a:p>
            <a:r>
              <a:rPr lang="en-US" sz="800" dirty="0">
                <a:solidFill>
                  <a:srgbClr val="000000"/>
                </a:solidFill>
                <a:latin typeface="Courier New" panose="02070309020205020404" pitchFamily="49" charset="0"/>
              </a:rPr>
              <a:t>    traversal = </a:t>
            </a:r>
            <a:r>
              <a:rPr lang="en-US" sz="800" dirty="0" err="1">
                <a:solidFill>
                  <a:srgbClr val="000000"/>
                </a:solidFill>
                <a:latin typeface="Courier New" panose="02070309020205020404" pitchFamily="49" charset="0"/>
              </a:rPr>
              <a:t>fcn_Path_convertPathToTraversalStructure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a:t>
            </a:r>
          </a:p>
          <a:p>
            <a:r>
              <a:rPr lang="it-IT" sz="800" dirty="0">
                <a:solidFill>
                  <a:srgbClr val="000000"/>
                </a:solidFill>
                <a:latin typeface="Courier New" panose="02070309020205020404" pitchFamily="49" charset="0"/>
              </a:rPr>
              <a:t>    data.traversal{i_Path} = traversal;</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Plot the results?</a:t>
            </a:r>
          </a:p>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fcn_Path_plotTraversalsYaw</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13;</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E00FF"/>
                </a:solidFill>
                <a:latin typeface="Courier New" panose="02070309020205020404" pitchFamily="49" charset="0"/>
              </a:rPr>
              <a:t>end</a:t>
            </a:r>
          </a:p>
        </p:txBody>
      </p:sp>
      <p:sp>
        <p:nvSpPr>
          <p:cNvPr id="4" name="Rectangle 3">
            <a:extLst>
              <a:ext uri="{FF2B5EF4-FFF2-40B4-BE49-F238E27FC236}">
                <a16:creationId xmlns:a16="http://schemas.microsoft.com/office/drawing/2014/main" id="{89213CB8-5038-4D14-8D38-88FEB8048473}"/>
              </a:ext>
            </a:extLst>
          </p:cNvPr>
          <p:cNvSpPr/>
          <p:nvPr/>
        </p:nvSpPr>
        <p:spPr>
          <a:xfrm>
            <a:off x="6774180" y="1885772"/>
            <a:ext cx="4861560" cy="144655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1</a:t>
            </a:r>
          </a:p>
          <a:p>
            <a:r>
              <a:rPr lang="en-US" sz="800" dirty="0" err="1">
                <a:solidFill>
                  <a:srgbClr val="000000"/>
                </a:solidFill>
                <a:latin typeface="Courier New" panose="02070309020205020404" pitchFamily="49" charset="0"/>
              </a:rPr>
              <a:t>s_coord_start</a:t>
            </a:r>
            <a:r>
              <a:rPr lang="en-US" sz="800" dirty="0">
                <a:solidFill>
                  <a:srgbClr val="000000"/>
                </a:solidFill>
                <a:latin typeface="Courier New" panose="02070309020205020404" pitchFamily="49" charset="0"/>
              </a:rPr>
              <a:t> = 10;</a:t>
            </a:r>
          </a:p>
          <a:p>
            <a:r>
              <a:rPr lang="en-US" sz="800" dirty="0" err="1">
                <a:solidFill>
                  <a:srgbClr val="000000"/>
                </a:solidFill>
                <a:latin typeface="Courier New" panose="02070309020205020404" pitchFamily="49" charset="0"/>
              </a:rPr>
              <a:t>s_coord_end</a:t>
            </a:r>
            <a:r>
              <a:rPr lang="en-US" sz="800" dirty="0">
                <a:solidFill>
                  <a:srgbClr val="000000"/>
                </a:solidFill>
                <a:latin typeface="Courier New" panose="02070309020205020404" pitchFamily="49" charset="0"/>
              </a:rPr>
              <a:t>   = 100;</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111;</a:t>
            </a:r>
          </a:p>
          <a:p>
            <a:r>
              <a:rPr lang="en-US" sz="800" dirty="0">
                <a:solidFill>
                  <a:srgbClr val="000000"/>
                </a:solidFill>
                <a:latin typeface="Courier New" panose="02070309020205020404" pitchFamily="49" charset="0"/>
              </a:rPr>
              <a:t>[traversal_segment1,flag_outside_start, </a:t>
            </a:r>
            <a:r>
              <a:rPr lang="en-US" sz="800" dirty="0" err="1">
                <a:solidFill>
                  <a:srgbClr val="000000"/>
                </a:solidFill>
                <a:latin typeface="Courier New" panose="02070309020205020404" pitchFamily="49" charset="0"/>
              </a:rPr>
              <a:t>flag_outside_end</a:t>
            </a:r>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fcn_Path_findTraversalStationSegment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traversal, </a:t>
            </a:r>
            <a:r>
              <a:rPr lang="en-US" sz="800" dirty="0" err="1">
                <a:solidFill>
                  <a:srgbClr val="000000"/>
                </a:solidFill>
                <a:latin typeface="Courier New" panose="02070309020205020404" pitchFamily="49" charset="0"/>
              </a:rPr>
              <a:t>s_coord_start,s_coord_end</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fprintf</a:t>
            </a:r>
            <a:r>
              <a:rPr lang="en-US" sz="800" dirty="0">
                <a:solidFill>
                  <a:srgbClr val="000000"/>
                </a:solidFill>
                <a:latin typeface="Courier New" panose="02070309020205020404" pitchFamily="49" charset="0"/>
              </a:rPr>
              <a:t>(1,</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'Figure: %d, </a:t>
            </a:r>
            <a:r>
              <a:rPr lang="en-US" sz="800" dirty="0" err="1">
                <a:solidFill>
                  <a:srgbClr val="AA04F9"/>
                </a:solidFill>
                <a:latin typeface="Courier New" panose="02070309020205020404" pitchFamily="49" charset="0"/>
              </a:rPr>
              <a:t>flag_outside_start</a:t>
            </a:r>
            <a:r>
              <a:rPr lang="en-US" sz="800" dirty="0">
                <a:solidFill>
                  <a:srgbClr val="AA04F9"/>
                </a:solidFill>
                <a:latin typeface="Courier New" panose="02070309020205020404" pitchFamily="49" charset="0"/>
              </a:rPr>
              <a:t> is: %d, </a:t>
            </a:r>
            <a:r>
              <a:rPr lang="en-US" sz="800" dirty="0" err="1">
                <a:solidFill>
                  <a:srgbClr val="AA04F9"/>
                </a:solidFill>
                <a:latin typeface="Courier New" panose="02070309020205020404" pitchFamily="49" charset="0"/>
              </a:rPr>
              <a:t>flag_outside_end</a:t>
            </a:r>
            <a:r>
              <a:rPr lang="en-US" sz="800" dirty="0">
                <a:solidFill>
                  <a:srgbClr val="AA04F9"/>
                </a:solidFill>
                <a:latin typeface="Courier New" panose="02070309020205020404" pitchFamily="49" charset="0"/>
              </a:rPr>
              <a:t> is: %d \n'</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flag_outside_start,flag_outside_end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title(</a:t>
            </a:r>
            <a:r>
              <a:rPr lang="en-US" sz="800" dirty="0">
                <a:solidFill>
                  <a:srgbClr val="AA04F9"/>
                </a:solidFill>
                <a:latin typeface="Courier New" panose="02070309020205020404" pitchFamily="49" charset="0"/>
              </a:rPr>
              <a:t>'Normal query - Test case #1'</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E1BED474-92D6-4CE8-AB6C-0604B6528928}"/>
              </a:ext>
            </a:extLst>
          </p:cNvPr>
          <p:cNvPicPr>
            <a:picLocks noChangeAspect="1"/>
          </p:cNvPicPr>
          <p:nvPr/>
        </p:nvPicPr>
        <p:blipFill>
          <a:blip r:embed="rId2"/>
          <a:stretch>
            <a:fillRect/>
          </a:stretch>
        </p:blipFill>
        <p:spPr>
          <a:xfrm>
            <a:off x="7443494" y="3847325"/>
            <a:ext cx="3522931" cy="2645550"/>
          </a:xfrm>
          <a:prstGeom prst="rect">
            <a:avLst/>
          </a:prstGeom>
        </p:spPr>
      </p:pic>
    </p:spTree>
    <p:extLst>
      <p:ext uri="{BB962C8B-B14F-4D97-AF65-F5344CB8AC3E}">
        <p14:creationId xmlns:p14="http://schemas.microsoft.com/office/powerpoint/2010/main" val="1877360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0E6E-AA6F-4AB0-8F13-B665CE191283}"/>
              </a:ext>
            </a:extLst>
          </p:cNvPr>
          <p:cNvSpPr>
            <a:spLocks noGrp="1"/>
          </p:cNvSpPr>
          <p:nvPr>
            <p:ph type="title"/>
          </p:nvPr>
        </p:nvSpPr>
        <p:spPr/>
        <p:txBody>
          <a:bodyPr/>
          <a:lstStyle/>
          <a:p>
            <a:r>
              <a:rPr lang="en-US" dirty="0"/>
              <a:t>Here are more standard example results</a:t>
            </a:r>
          </a:p>
        </p:txBody>
      </p:sp>
      <p:pic>
        <p:nvPicPr>
          <p:cNvPr id="3" name="Picture 2">
            <a:extLst>
              <a:ext uri="{FF2B5EF4-FFF2-40B4-BE49-F238E27FC236}">
                <a16:creationId xmlns:a16="http://schemas.microsoft.com/office/drawing/2014/main" id="{85E020D2-9800-47C6-889D-610138A8FC1C}"/>
              </a:ext>
            </a:extLst>
          </p:cNvPr>
          <p:cNvPicPr>
            <a:picLocks noChangeAspect="1"/>
          </p:cNvPicPr>
          <p:nvPr/>
        </p:nvPicPr>
        <p:blipFill>
          <a:blip r:embed="rId2"/>
          <a:stretch>
            <a:fillRect/>
          </a:stretch>
        </p:blipFill>
        <p:spPr>
          <a:xfrm>
            <a:off x="420000" y="1820723"/>
            <a:ext cx="5676000" cy="4262400"/>
          </a:xfrm>
          <a:prstGeom prst="rect">
            <a:avLst/>
          </a:prstGeom>
        </p:spPr>
      </p:pic>
      <p:pic>
        <p:nvPicPr>
          <p:cNvPr id="4" name="Picture 3">
            <a:extLst>
              <a:ext uri="{FF2B5EF4-FFF2-40B4-BE49-F238E27FC236}">
                <a16:creationId xmlns:a16="http://schemas.microsoft.com/office/drawing/2014/main" id="{5F387769-B726-463F-8650-5E01BBAA3198}"/>
              </a:ext>
            </a:extLst>
          </p:cNvPr>
          <p:cNvPicPr>
            <a:picLocks noChangeAspect="1"/>
          </p:cNvPicPr>
          <p:nvPr/>
        </p:nvPicPr>
        <p:blipFill>
          <a:blip r:embed="rId3"/>
          <a:stretch>
            <a:fillRect/>
          </a:stretch>
        </p:blipFill>
        <p:spPr>
          <a:xfrm>
            <a:off x="5992575" y="1820723"/>
            <a:ext cx="5676000" cy="4262400"/>
          </a:xfrm>
          <a:prstGeom prst="rect">
            <a:avLst/>
          </a:prstGeom>
        </p:spPr>
      </p:pic>
    </p:spTree>
    <p:extLst>
      <p:ext uri="{BB962C8B-B14F-4D97-AF65-F5344CB8AC3E}">
        <p14:creationId xmlns:p14="http://schemas.microsoft.com/office/powerpoint/2010/main" val="2486276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a degenerate query is given where there is only a single station, then it automatically finds the right traversal portion containing that station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4 - degenerate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444;</a:t>
            </a:r>
          </a:p>
          <a:p>
            <a:r>
              <a:rPr lang="en-US" sz="900" dirty="0">
                <a:solidFill>
                  <a:srgbClr val="000000"/>
                </a:solidFill>
                <a:latin typeface="Courier New" panose="02070309020205020404" pitchFamily="49" charset="0"/>
              </a:rPr>
              <a:t>[traversal_segment4,flag_outside_start,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with exact same point'</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9FA3F61B-8361-4D69-9352-4D30E6487724}"/>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759608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F68A6-EE1E-4FE0-BE50-E6FA444A43AE}"/>
              </a:ext>
            </a:extLst>
          </p:cNvPr>
          <p:cNvSpPr>
            <a:spLocks noGrp="1"/>
          </p:cNvSpPr>
          <p:nvPr>
            <p:ph type="title"/>
          </p:nvPr>
        </p:nvSpPr>
        <p:spPr>
          <a:xfrm>
            <a:off x="838199" y="548464"/>
            <a:ext cx="3807187" cy="2228074"/>
          </a:xfrm>
        </p:spPr>
        <p:txBody>
          <a:bodyPr>
            <a:normAutofit/>
          </a:bodyPr>
          <a:lstStyle/>
          <a:p>
            <a:r>
              <a:rPr lang="en-US" sz="3100" dirty="0"/>
              <a:t>The important aspect of the station is that it does NOT depend on Euclidian distance from a location.</a:t>
            </a:r>
          </a:p>
        </p:txBody>
      </p:sp>
      <p:sp>
        <p:nvSpPr>
          <p:cNvPr id="3" name="Content Placeholder 2">
            <a:extLst>
              <a:ext uri="{FF2B5EF4-FFF2-40B4-BE49-F238E27FC236}">
                <a16:creationId xmlns:a16="http://schemas.microsoft.com/office/drawing/2014/main" id="{8263D849-6F51-4362-A532-7069A7949A3A}"/>
              </a:ext>
            </a:extLst>
          </p:cNvPr>
          <p:cNvSpPr>
            <a:spLocks noGrp="1"/>
          </p:cNvSpPr>
          <p:nvPr>
            <p:ph idx="1"/>
          </p:nvPr>
        </p:nvSpPr>
        <p:spPr>
          <a:xfrm>
            <a:off x="838201" y="2962279"/>
            <a:ext cx="3799425" cy="3143241"/>
          </a:xfrm>
        </p:spPr>
        <p:txBody>
          <a:bodyPr>
            <a:normAutofit/>
          </a:bodyPr>
          <a:lstStyle/>
          <a:p>
            <a:pPr marL="0" indent="0">
              <a:buNone/>
            </a:pPr>
            <a:r>
              <a:rPr lang="en-US" sz="2000" dirty="0"/>
              <a:t>The station distance is distance ALONG a path, so if a path is curvy, then the station distance from a point can be very large even if the point is relatively close in straight-line distance.</a:t>
            </a:r>
            <a:br>
              <a:rPr lang="en-US" sz="2000" dirty="0"/>
            </a:br>
            <a:br>
              <a:rPr lang="en-US" sz="2000" dirty="0"/>
            </a:br>
            <a:r>
              <a:rPr lang="en-US" sz="2000" dirty="0"/>
              <a:t>In fact, for curvy paths, the Euclidean distance may be rise, fall, and then rise again as vehicles drive “away” from a point!</a:t>
            </a:r>
          </a:p>
        </p:txBody>
      </p:sp>
      <p:pic>
        <p:nvPicPr>
          <p:cNvPr id="2050" name="Picture 2" descr="Measure Distance on a Map">
            <a:extLst>
              <a:ext uri="{FF2B5EF4-FFF2-40B4-BE49-F238E27FC236}">
                <a16:creationId xmlns:a16="http://schemas.microsoft.com/office/drawing/2014/main" id="{020EB033-4CD9-43E8-9A09-C5966F2A9A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010386" y="10"/>
            <a:ext cx="7181613"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418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And if the ENTIRE traversal is within the station limits, it simply returns the entire traversal back</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5 - entire traversal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-5;</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555;</a:t>
            </a:r>
          </a:p>
          <a:p>
            <a:r>
              <a:rPr lang="en-US" sz="900" dirty="0">
                <a:solidFill>
                  <a:srgbClr val="000000"/>
                </a:solidFill>
                <a:latin typeface="Courier New" panose="02070309020205020404" pitchFamily="49" charset="0"/>
              </a:rPr>
              <a:t>[traversal_segment5,flag_outside_start,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entire traversal within start and end of s-limits'</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3D66E6A4-7909-4B3E-AC98-1FD0203EE326}"/>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799666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the station end query is past the end of the traversal, but start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6 - end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666;</a:t>
            </a:r>
          </a:p>
          <a:p>
            <a:r>
              <a:rPr lang="en-US" sz="900" dirty="0">
                <a:solidFill>
                  <a:srgbClr val="000000"/>
                </a:solidFill>
                <a:latin typeface="Courier New" panose="02070309020205020404" pitchFamily="49" charset="0"/>
              </a:rPr>
              <a:t>[traversal_segment6,flag_outside_start,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end point outside of s-limits of traversal'</a:t>
            </a:r>
            <a:r>
              <a:rPr lang="en-US" sz="9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DF3A91EB-A356-4006-A111-8568E6A09FF7}"/>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3865425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the station start query is before the start of the traversal, but end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7 - start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777;</a:t>
            </a:r>
          </a:p>
          <a:p>
            <a:r>
              <a:rPr lang="en-US" sz="900" dirty="0">
                <a:solidFill>
                  <a:srgbClr val="000000"/>
                </a:solidFill>
                <a:latin typeface="Courier New" panose="02070309020205020404" pitchFamily="49" charset="0"/>
              </a:rPr>
              <a:t>[traversal_segment7,flag_outside_start,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point outside of s-limits of traversal'</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17612018-C0CA-42EC-BFE8-E968DBE038EB}"/>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8822664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both the start and end of query are BEFORE the start, then it returns only the first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9 - outside of start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999;</a:t>
            </a:r>
          </a:p>
          <a:p>
            <a:r>
              <a:rPr lang="en-US" sz="900" dirty="0">
                <a:solidFill>
                  <a:srgbClr val="000000"/>
                </a:solidFill>
                <a:latin typeface="Courier New" panose="02070309020205020404" pitchFamily="49" charset="0"/>
              </a:rPr>
              <a:t>[traversal_segment9,flag_outside_start,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prior to start of traversal'</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54990742-1989-4E38-ACC0-137626AE3821}"/>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8464605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2DD03E-9CB7-45AC-9595-113F73E4D549}"/>
              </a:ext>
            </a:extLst>
          </p:cNvPr>
          <p:cNvPicPr>
            <a:picLocks noChangeAspect="1"/>
          </p:cNvPicPr>
          <p:nvPr/>
        </p:nvPicPr>
        <p:blipFill>
          <a:blip r:embed="rId2"/>
          <a:stretch>
            <a:fillRect/>
          </a:stretch>
        </p:blipFill>
        <p:spPr>
          <a:xfrm>
            <a:off x="6035490" y="1880690"/>
            <a:ext cx="5676000" cy="4262400"/>
          </a:xfrm>
          <a:prstGeom prst="rect">
            <a:avLst/>
          </a:prstGeom>
        </p:spPr>
      </p:pic>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both the start and end of query are AFTER the end, then it returns only the last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10 - outside of end</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3000;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1111;</a:t>
            </a:r>
          </a:p>
          <a:p>
            <a:r>
              <a:rPr lang="en-US" sz="900" dirty="0">
                <a:solidFill>
                  <a:srgbClr val="000000"/>
                </a:solidFill>
                <a:latin typeface="Courier New" panose="02070309020205020404" pitchFamily="49" charset="0"/>
              </a:rPr>
              <a:t>[traversal_segment10,flag_outside_start,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after the end of traversal'</a:t>
            </a:r>
            <a:r>
              <a:rPr lang="en-US" sz="9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22ADD49A-9D6F-4D89-88F2-C3E7AC95EF6E}"/>
              </a:ext>
            </a:extLst>
          </p:cNvPr>
          <p:cNvPicPr>
            <a:picLocks noChangeAspect="1"/>
          </p:cNvPicPr>
          <p:nvPr/>
        </p:nvPicPr>
        <p:blipFill>
          <a:blip r:embed="rId3"/>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15745573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636B-79AF-4F8C-924C-CC35B8007A31}"/>
              </a:ext>
            </a:extLst>
          </p:cNvPr>
          <p:cNvSpPr>
            <a:spLocks noGrp="1"/>
          </p:cNvSpPr>
          <p:nvPr>
            <p:ph type="title"/>
          </p:nvPr>
        </p:nvSpPr>
        <p:spPr/>
        <p:txBody>
          <a:bodyPr>
            <a:normAutofit fontScale="90000"/>
          </a:bodyPr>
          <a:lstStyle/>
          <a:p>
            <a:r>
              <a:rPr lang="en-US" dirty="0"/>
              <a:t>This function will still give the correct result if the start and end points are </a:t>
            </a:r>
            <a:r>
              <a:rPr lang="en-US" dirty="0">
                <a:solidFill>
                  <a:srgbClr val="FF0000"/>
                </a:solidFill>
              </a:rPr>
              <a:t>out of order</a:t>
            </a:r>
            <a:r>
              <a:rPr lang="en-US" dirty="0"/>
              <a:t>, but will generate a warning</a:t>
            </a:r>
          </a:p>
        </p:txBody>
      </p:sp>
      <p:pic>
        <p:nvPicPr>
          <p:cNvPr id="3" name="Picture 2">
            <a:extLst>
              <a:ext uri="{FF2B5EF4-FFF2-40B4-BE49-F238E27FC236}">
                <a16:creationId xmlns:a16="http://schemas.microsoft.com/office/drawing/2014/main" id="{889BE74E-3FFF-4E69-B794-E4B05BB975D3}"/>
              </a:ext>
            </a:extLst>
          </p:cNvPr>
          <p:cNvPicPr>
            <a:picLocks noChangeAspect="1"/>
          </p:cNvPicPr>
          <p:nvPr/>
        </p:nvPicPr>
        <p:blipFill>
          <a:blip r:embed="rId2"/>
          <a:stretch>
            <a:fillRect/>
          </a:stretch>
        </p:blipFill>
        <p:spPr>
          <a:xfrm>
            <a:off x="3258000" y="2132190"/>
            <a:ext cx="5676000" cy="4262400"/>
          </a:xfrm>
          <a:prstGeom prst="rect">
            <a:avLst/>
          </a:prstGeom>
        </p:spPr>
      </p:pic>
    </p:spTree>
    <p:extLst>
      <p:ext uri="{BB962C8B-B14F-4D97-AF65-F5344CB8AC3E}">
        <p14:creationId xmlns:p14="http://schemas.microsoft.com/office/powerpoint/2010/main" val="3307059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Removing pinch points within a traversal</a:t>
            </a:r>
          </a:p>
        </p:txBody>
      </p:sp>
    </p:spTree>
    <p:extLst>
      <p:ext uri="{BB962C8B-B14F-4D97-AF65-F5344CB8AC3E}">
        <p14:creationId xmlns:p14="http://schemas.microsoft.com/office/powerpoint/2010/main" val="34121437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5495-1D93-4614-A549-8D5594476019}"/>
              </a:ext>
            </a:extLst>
          </p:cNvPr>
          <p:cNvSpPr>
            <a:spLocks noGrp="1"/>
          </p:cNvSpPr>
          <p:nvPr>
            <p:ph type="title"/>
          </p:nvPr>
        </p:nvSpPr>
        <p:spPr/>
        <p:txBody>
          <a:bodyPr>
            <a:normAutofit/>
          </a:bodyPr>
          <a:lstStyle/>
          <a:p>
            <a:r>
              <a:rPr lang="en-US" dirty="0"/>
              <a:t>To remove a pinch point, we use the function:</a:t>
            </a:r>
            <a:br>
              <a:rPr lang="en-US" dirty="0"/>
            </a:br>
            <a:r>
              <a:rPr lang="en-US" sz="3200" b="0" i="0" u="none" strike="noStrike" baseline="0" dirty="0" err="1">
                <a:solidFill>
                  <a:srgbClr val="028009"/>
                </a:solidFill>
                <a:latin typeface="Courier New" panose="02070309020205020404" pitchFamily="49" charset="0"/>
              </a:rPr>
              <a:t>fcn_Path_removePinchPointInTraversal</a:t>
            </a:r>
            <a:endParaRPr lang="en-US" dirty="0"/>
          </a:p>
        </p:txBody>
      </p:sp>
      <p:sp>
        <p:nvSpPr>
          <p:cNvPr id="9" name="Content Placeholder 8">
            <a:extLst>
              <a:ext uri="{FF2B5EF4-FFF2-40B4-BE49-F238E27FC236}">
                <a16:creationId xmlns:a16="http://schemas.microsoft.com/office/drawing/2014/main" id="{5F1D50B8-19C8-4AE6-92BF-5A0400B04625}"/>
              </a:ext>
            </a:extLst>
          </p:cNvPr>
          <p:cNvSpPr>
            <a:spLocks noGrp="1"/>
          </p:cNvSpPr>
          <p:nvPr>
            <p:ph idx="1"/>
          </p:nvPr>
        </p:nvSpPr>
        <p:spPr>
          <a:xfrm>
            <a:off x="838200" y="1825625"/>
            <a:ext cx="5012724" cy="4351338"/>
          </a:xfrm>
        </p:spPr>
        <p:txBody>
          <a:bodyPr>
            <a:normAutofit/>
          </a:bodyPr>
          <a:lstStyle/>
          <a:p>
            <a:pPr marL="0" indent="0">
              <a:buNone/>
            </a:pPr>
            <a:r>
              <a:rPr lang="en-US" dirty="0"/>
              <a:t>Pinch points are where a path crosses back onto itself, creating a loop. The minimum traversal along the path to go from start to end is to NOT go through the loop, but to jump at the "pinch point", thereby avoiding the loop or self-crossing area. The resulting path is one without "pinch points". </a:t>
            </a:r>
          </a:p>
          <a:p>
            <a:pPr marL="0" indent="0">
              <a:buNone/>
            </a:pPr>
            <a:endParaRPr lang="en-US" dirty="0"/>
          </a:p>
        </p:txBody>
      </p:sp>
      <p:pic>
        <p:nvPicPr>
          <p:cNvPr id="8" name="Picture 7">
            <a:extLst>
              <a:ext uri="{FF2B5EF4-FFF2-40B4-BE49-F238E27FC236}">
                <a16:creationId xmlns:a16="http://schemas.microsoft.com/office/drawing/2014/main" id="{F03AF244-E3A8-4BAB-B3F7-15B560E4FCC6}"/>
              </a:ext>
            </a:extLst>
          </p:cNvPr>
          <p:cNvPicPr>
            <a:picLocks noChangeAspect="1"/>
          </p:cNvPicPr>
          <p:nvPr/>
        </p:nvPicPr>
        <p:blipFill>
          <a:blip r:embed="rId2"/>
          <a:stretch>
            <a:fillRect/>
          </a:stretch>
        </p:blipFill>
        <p:spPr>
          <a:xfrm>
            <a:off x="5850924" y="2133085"/>
            <a:ext cx="5334000" cy="4000500"/>
          </a:xfrm>
          <a:prstGeom prst="rect">
            <a:avLst/>
          </a:prstGeom>
        </p:spPr>
      </p:pic>
    </p:spTree>
    <p:extLst>
      <p:ext uri="{BB962C8B-B14F-4D97-AF65-F5344CB8AC3E}">
        <p14:creationId xmlns:p14="http://schemas.microsoft.com/office/powerpoint/2010/main" val="12175539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5495-1D93-4614-A549-8D5594476019}"/>
              </a:ext>
            </a:extLst>
          </p:cNvPr>
          <p:cNvSpPr>
            <a:spLocks noGrp="1"/>
          </p:cNvSpPr>
          <p:nvPr>
            <p:ph type="title"/>
          </p:nvPr>
        </p:nvSpPr>
        <p:spPr/>
        <p:txBody>
          <a:bodyPr>
            <a:normAutofit fontScale="90000"/>
          </a:bodyPr>
          <a:lstStyle/>
          <a:p>
            <a:r>
              <a:rPr lang="en-US" dirty="0"/>
              <a:t>This function is particularly useful to correct offset paths, which twist back onto themselves when created by an offset projection process</a:t>
            </a:r>
          </a:p>
        </p:txBody>
      </p:sp>
      <p:sp>
        <p:nvSpPr>
          <p:cNvPr id="3" name="Content Placeholder 2">
            <a:extLst>
              <a:ext uri="{FF2B5EF4-FFF2-40B4-BE49-F238E27FC236}">
                <a16:creationId xmlns:a16="http://schemas.microsoft.com/office/drawing/2014/main" id="{E6E001B2-5A88-48EC-92AA-A2F4C5823ED7}"/>
              </a:ext>
            </a:extLst>
          </p:cNvPr>
          <p:cNvSpPr>
            <a:spLocks noGrp="1"/>
          </p:cNvSpPr>
          <p:nvPr>
            <p:ph idx="1"/>
          </p:nvPr>
        </p:nvSpPr>
        <p:spPr/>
        <p:txBody>
          <a:bodyPr/>
          <a:lstStyle/>
          <a:p>
            <a:pPr marL="0" indent="0">
              <a:buNone/>
            </a:pPr>
            <a:r>
              <a:rPr lang="en-US" dirty="0"/>
              <a:t>This function is also very useful to clean up weird polytopes that are self-crossing when traversing around an edge</a:t>
            </a:r>
          </a:p>
        </p:txBody>
      </p:sp>
      <p:grpSp>
        <p:nvGrpSpPr>
          <p:cNvPr id="5" name="Group 4">
            <a:extLst>
              <a:ext uri="{FF2B5EF4-FFF2-40B4-BE49-F238E27FC236}">
                <a16:creationId xmlns:a16="http://schemas.microsoft.com/office/drawing/2014/main" id="{BB6CDE7C-161E-EE65-A045-8E4079D94CFF}"/>
              </a:ext>
            </a:extLst>
          </p:cNvPr>
          <p:cNvGrpSpPr/>
          <p:nvPr/>
        </p:nvGrpSpPr>
        <p:grpSpPr>
          <a:xfrm>
            <a:off x="838200" y="2857500"/>
            <a:ext cx="9818255" cy="4000500"/>
            <a:chOff x="838200" y="2857500"/>
            <a:chExt cx="9818255" cy="4000500"/>
          </a:xfrm>
        </p:grpSpPr>
        <p:pic>
          <p:nvPicPr>
            <p:cNvPr id="4" name="Picture 3">
              <a:extLst>
                <a:ext uri="{FF2B5EF4-FFF2-40B4-BE49-F238E27FC236}">
                  <a16:creationId xmlns:a16="http://schemas.microsoft.com/office/drawing/2014/main" id="{3A177815-FFDF-4D99-AA60-C6E6C27AA619}"/>
                </a:ext>
              </a:extLst>
            </p:cNvPr>
            <p:cNvPicPr>
              <a:picLocks noChangeAspect="1"/>
            </p:cNvPicPr>
            <p:nvPr/>
          </p:nvPicPr>
          <p:blipFill>
            <a:blip r:embed="rId2"/>
            <a:stretch>
              <a:fillRect/>
            </a:stretch>
          </p:blipFill>
          <p:spPr>
            <a:xfrm>
              <a:off x="5322455" y="2857500"/>
              <a:ext cx="5334000" cy="4000500"/>
            </a:xfrm>
            <a:prstGeom prst="rect">
              <a:avLst/>
            </a:prstGeom>
          </p:spPr>
        </p:pic>
        <p:pic>
          <p:nvPicPr>
            <p:cNvPr id="6" name="Picture 5">
              <a:extLst>
                <a:ext uri="{FF2B5EF4-FFF2-40B4-BE49-F238E27FC236}">
                  <a16:creationId xmlns:a16="http://schemas.microsoft.com/office/drawing/2014/main" id="{2BB0F983-027F-48E7-9B6B-F57D23D0A4C5}"/>
                </a:ext>
              </a:extLst>
            </p:cNvPr>
            <p:cNvPicPr>
              <a:picLocks noChangeAspect="1"/>
            </p:cNvPicPr>
            <p:nvPr/>
          </p:nvPicPr>
          <p:blipFill>
            <a:blip r:embed="rId3"/>
            <a:stretch>
              <a:fillRect/>
            </a:stretch>
          </p:blipFill>
          <p:spPr>
            <a:xfrm>
              <a:off x="838200" y="2857500"/>
              <a:ext cx="5334000" cy="4000500"/>
            </a:xfrm>
            <a:prstGeom prst="rect">
              <a:avLst/>
            </a:prstGeom>
          </p:spPr>
        </p:pic>
      </p:grpSp>
    </p:spTree>
    <p:extLst>
      <p:ext uri="{BB962C8B-B14F-4D97-AF65-F5344CB8AC3E}">
        <p14:creationId xmlns:p14="http://schemas.microsoft.com/office/powerpoint/2010/main" val="31672150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Projecting from a path normally outward</a:t>
            </a:r>
          </a:p>
        </p:txBody>
      </p:sp>
      <p:sp>
        <p:nvSpPr>
          <p:cNvPr id="3" name="Subtitle 2">
            <a:extLst>
              <a:ext uri="{FF2B5EF4-FFF2-40B4-BE49-F238E27FC236}">
                <a16:creationId xmlns:a16="http://schemas.microsoft.com/office/drawing/2014/main" id="{0D062289-22D8-49D3-9904-FC98030B7AF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69065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F14F2-995A-4C8D-A46D-C57C4169D9A3}"/>
              </a:ext>
            </a:extLst>
          </p:cNvPr>
          <p:cNvSpPr>
            <a:spLocks noGrp="1"/>
          </p:cNvSpPr>
          <p:nvPr>
            <p:ph type="title"/>
          </p:nvPr>
        </p:nvSpPr>
        <p:spPr/>
        <p:txBody>
          <a:bodyPr>
            <a:normAutofit fontScale="90000"/>
          </a:bodyPr>
          <a:lstStyle/>
          <a:p>
            <a:r>
              <a:rPr lang="en-US" sz="4400" dirty="0"/>
              <a:t>An issue with station coordinates is that, without smoothing of edges, they suffer from the fractal problem.</a:t>
            </a:r>
            <a:endParaRPr lang="en-US" dirty="0"/>
          </a:p>
        </p:txBody>
      </p:sp>
      <p:sp>
        <p:nvSpPr>
          <p:cNvPr id="3" name="Content Placeholder 2">
            <a:extLst>
              <a:ext uri="{FF2B5EF4-FFF2-40B4-BE49-F238E27FC236}">
                <a16:creationId xmlns:a16="http://schemas.microsoft.com/office/drawing/2014/main" id="{E15915D9-34C2-4ED1-9755-26DD27D3DE76}"/>
              </a:ext>
            </a:extLst>
          </p:cNvPr>
          <p:cNvSpPr>
            <a:spLocks noGrp="1"/>
          </p:cNvSpPr>
          <p:nvPr>
            <p:ph idx="1"/>
          </p:nvPr>
        </p:nvSpPr>
        <p:spPr>
          <a:xfrm>
            <a:off x="838200" y="1825625"/>
            <a:ext cx="5483087" cy="4351338"/>
          </a:xfrm>
        </p:spPr>
        <p:txBody>
          <a:bodyPr>
            <a:normAutofit fontScale="92500" lnSpcReduction="10000"/>
          </a:bodyPr>
          <a:lstStyle/>
          <a:p>
            <a:pPr marL="0" indent="0">
              <a:buNone/>
            </a:pPr>
            <a:r>
              <a:rPr lang="en-US" dirty="0"/>
              <a:t>The fractal problem arises in measuring the length of a shoreline (see </a:t>
            </a:r>
            <a:r>
              <a:rPr lang="en-US" dirty="0">
                <a:hlinkClick r:id="rId2"/>
              </a:rPr>
              <a:t>here for example</a:t>
            </a:r>
            <a:r>
              <a:rPr lang="en-US" dirty="0"/>
              <a:t>), which tends to infinity as resolution increases (for a snapshot in time), or tends to Allan Variance minima if time-changing distances are included. This falls into the class of problems called “intermediate </a:t>
            </a:r>
            <a:r>
              <a:rPr lang="en-US" dirty="0" err="1"/>
              <a:t>asymptotics</a:t>
            </a:r>
            <a:r>
              <a:rPr lang="en-US" dirty="0"/>
              <a:t>”, “self similarity”, and “fractal dimension. And this particular problem is called the “Coastline paradox.”</a:t>
            </a:r>
          </a:p>
        </p:txBody>
      </p:sp>
      <p:pic>
        <p:nvPicPr>
          <p:cNvPr id="4" name="Picture 3">
            <a:extLst>
              <a:ext uri="{FF2B5EF4-FFF2-40B4-BE49-F238E27FC236}">
                <a16:creationId xmlns:a16="http://schemas.microsoft.com/office/drawing/2014/main" id="{D5EB3917-ABDE-45C4-86EE-A3C8BDD1EBA3}"/>
              </a:ext>
            </a:extLst>
          </p:cNvPr>
          <p:cNvPicPr>
            <a:picLocks noChangeAspect="1"/>
          </p:cNvPicPr>
          <p:nvPr/>
        </p:nvPicPr>
        <p:blipFill>
          <a:blip r:embed="rId3"/>
          <a:stretch>
            <a:fillRect/>
          </a:stretch>
        </p:blipFill>
        <p:spPr>
          <a:xfrm>
            <a:off x="7568979" y="1635781"/>
            <a:ext cx="3784821" cy="4731026"/>
          </a:xfrm>
          <a:prstGeom prst="rect">
            <a:avLst/>
          </a:prstGeom>
        </p:spPr>
      </p:pic>
      <p:sp>
        <p:nvSpPr>
          <p:cNvPr id="5" name="TextBox 4">
            <a:extLst>
              <a:ext uri="{FF2B5EF4-FFF2-40B4-BE49-F238E27FC236}">
                <a16:creationId xmlns:a16="http://schemas.microsoft.com/office/drawing/2014/main" id="{4F1F2D1F-3CC3-4AE5-B32D-EA5C3F991374}"/>
              </a:ext>
            </a:extLst>
          </p:cNvPr>
          <p:cNvSpPr txBox="1"/>
          <p:nvPr/>
        </p:nvSpPr>
        <p:spPr>
          <a:xfrm>
            <a:off x="4334793" y="6366807"/>
            <a:ext cx="5126596" cy="369332"/>
          </a:xfrm>
          <a:prstGeom prst="rect">
            <a:avLst/>
          </a:prstGeom>
          <a:noFill/>
        </p:spPr>
        <p:txBody>
          <a:bodyPr wrap="none" rtlCol="0">
            <a:spAutoFit/>
          </a:bodyPr>
          <a:lstStyle/>
          <a:p>
            <a:r>
              <a:rPr lang="en-US" dirty="0">
                <a:hlinkClick r:id="rId4"/>
              </a:rPr>
              <a:t>https://sketchplanations.com/the-coastline-paradox</a:t>
            </a:r>
            <a:r>
              <a:rPr lang="en-US" dirty="0"/>
              <a:t> </a:t>
            </a:r>
          </a:p>
        </p:txBody>
      </p:sp>
    </p:spTree>
    <p:extLst>
      <p:ext uri="{BB962C8B-B14F-4D97-AF65-F5344CB8AC3E}">
        <p14:creationId xmlns:p14="http://schemas.microsoft.com/office/powerpoint/2010/main" val="1234215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projection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Projecting from a path normally outward</a:t>
            </a:r>
            <a:br>
              <a:rPr lang="en-US" dirty="0"/>
            </a:br>
            <a:r>
              <a:rPr lang="en-US" dirty="0"/>
              <a:t>Finding intersections from one traversal to another traversal</a:t>
            </a:r>
            <a:br>
              <a:rPr lang="en-US" dirty="0"/>
            </a:br>
            <a:r>
              <a:rPr lang="en-US" dirty="0"/>
              <a:t>Finding intersections from one traversal to many other traversals</a:t>
            </a:r>
            <a:br>
              <a:rPr lang="en-US" dirty="0"/>
            </a:br>
            <a:r>
              <a:rPr lang="en-US" dirty="0"/>
              <a:t>Converting a traversal in XY coordinates to SY coordinates</a:t>
            </a:r>
            <a:br>
              <a:rPr lang="en-US" dirty="0"/>
            </a:br>
            <a:r>
              <a:rPr lang="en-US" dirty="0"/>
              <a:t>Generating random traversals about a reference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261923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common operation is to seek vectors that are ortho-normal to a path at given station points</a:t>
            </a:r>
          </a:p>
        </p:txBody>
      </p:sp>
      <p:sp>
        <p:nvSpPr>
          <p:cNvPr id="3" name="Content Placeholder 2"/>
          <p:cNvSpPr>
            <a:spLocks noGrp="1"/>
          </p:cNvSpPr>
          <p:nvPr>
            <p:ph idx="1"/>
          </p:nvPr>
        </p:nvSpPr>
        <p:spPr/>
        <p:txBody>
          <a:bodyPr/>
          <a:lstStyle/>
          <a:p>
            <a:pPr marL="0" indent="0">
              <a:buNone/>
            </a:pPr>
            <a:r>
              <a:rPr lang="en-US" dirty="0"/>
              <a:t>This is used in calculating nearby paths, in projecting paths sideways, and similar operations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0970" y="2691996"/>
            <a:ext cx="5334000" cy="4000500"/>
          </a:xfrm>
          <a:prstGeom prst="rect">
            <a:avLst/>
          </a:prstGeom>
        </p:spPr>
      </p:pic>
    </p:spTree>
    <p:extLst>
      <p:ext uri="{BB962C8B-B14F-4D97-AF65-F5344CB8AC3E}">
        <p14:creationId xmlns:p14="http://schemas.microsoft.com/office/powerpoint/2010/main" val="19924242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357022" cy="2748063"/>
          </a:xfrm>
        </p:spPr>
        <p:txBody>
          <a:bodyPr>
            <a:normAutofit/>
          </a:bodyPr>
          <a:lstStyle/>
          <a:p>
            <a:r>
              <a:rPr lang="en-US" sz="3600" dirty="0"/>
              <a:t>This capability is implemented in </a:t>
            </a:r>
            <a:r>
              <a:rPr lang="en-US" sz="2400" dirty="0" err="1">
                <a:solidFill>
                  <a:srgbClr val="228B22"/>
                </a:solidFill>
                <a:latin typeface="Courier New" panose="02070309020205020404" pitchFamily="49" charset="0"/>
              </a:rPr>
              <a:t>fcn_Path_findOrthogonalTraversalVectorsAtStations</a:t>
            </a:r>
            <a:br>
              <a:rPr lang="en-US" sz="3600" dirty="0">
                <a:solidFill>
                  <a:srgbClr val="228B22"/>
                </a:solidFill>
                <a:latin typeface="Courier New" panose="02070309020205020404" pitchFamily="49" charset="0"/>
              </a:rPr>
            </a:br>
            <a:endParaRPr lang="en-US" sz="3600" dirty="0"/>
          </a:p>
        </p:txBody>
      </p:sp>
      <p:sp>
        <p:nvSpPr>
          <p:cNvPr id="4" name="Text Box 1"/>
          <p:cNvSpPr txBox="1"/>
          <p:nvPr/>
        </p:nvSpPr>
        <p:spPr>
          <a:xfrm>
            <a:off x="7953307" y="2243352"/>
            <a:ext cx="3813483" cy="60356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500" dirty="0">
                <a:solidFill>
                  <a:srgbClr val="0000FF"/>
                </a:solidFill>
                <a:latin typeface="Courier New" panose="02070309020205020404" pitchFamily="49" charset="0"/>
              </a:rPr>
              <a:t>function</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unit_normal_vector_start</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unit_normal_vector_end</a:t>
            </a:r>
            <a:r>
              <a:rPr lang="en-US" sz="500" dirty="0">
                <a:solidFill>
                  <a:srgbClr val="000000"/>
                </a:solidFill>
                <a:latin typeface="Courier New" panose="02070309020205020404" pitchFamily="49" charset="0"/>
              </a:rPr>
              <a:t>] = </a:t>
            </a:r>
            <a:r>
              <a:rPr lang="en-US" sz="500" dirty="0">
                <a:solidFill>
                  <a:srgbClr val="0000FF"/>
                </a:solidFill>
                <a:latin typeface="Courier New" panose="02070309020205020404" pitchFamily="49" charset="0"/>
              </a:rPr>
              <a:t>...</a:t>
            </a:r>
          </a:p>
          <a:p>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fcn_Path_findOrthogonalTraversalVectorsAtStations</a:t>
            </a:r>
            <a:r>
              <a:rPr lang="en-US" sz="500" dirty="0">
                <a:solidFill>
                  <a:srgbClr val="000000"/>
                </a:solidFill>
                <a:latin typeface="Courier New" panose="02070309020205020404" pitchFamily="49" charset="0"/>
              </a:rPr>
              <a:t>(</a:t>
            </a:r>
            <a:r>
              <a:rPr lang="en-US" sz="500" dirty="0" err="1">
                <a:solidFill>
                  <a:srgbClr val="000000"/>
                </a:solidFill>
                <a:latin typeface="Courier New" panose="02070309020205020404" pitchFamily="49" charset="0"/>
              </a:rPr>
              <a:t>station_queries,central_traversal</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varargin</a:t>
            </a:r>
            <a:r>
              <a:rPr lang="en-US" sz="500" dirty="0">
                <a:solidFill>
                  <a:srgbClr val="000000"/>
                </a:solidFill>
                <a:latin typeface="Courier New" panose="02070309020205020404" pitchFamily="49" charset="0"/>
              </a:rPr>
              <a:t>)</a:t>
            </a:r>
          </a:p>
          <a:p>
            <a:r>
              <a:rPr lang="en-US" sz="500" dirty="0">
                <a:solidFill>
                  <a:srgbClr val="000000"/>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fcn_Path_findOrthogonalTraversalVectorsAtStations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Given a central traversal and a set of stations along that traversal,</a:t>
            </a:r>
          </a:p>
          <a:p>
            <a:r>
              <a:rPr lang="en-US" sz="500" dirty="0">
                <a:solidFill>
                  <a:srgbClr val="228B22"/>
                </a:solidFill>
                <a:latin typeface="Courier New" panose="02070309020205020404" pitchFamily="49" charset="0"/>
              </a:rPr>
              <a:t>% finds the unit normal vector on the central </a:t>
            </a:r>
            <a:r>
              <a:rPr lang="en-US" sz="500" dirty="0" err="1">
                <a:solidFill>
                  <a:srgbClr val="228B22"/>
                </a:solidFill>
                <a:latin typeface="Courier New" panose="02070309020205020404" pitchFamily="49" charset="0"/>
              </a:rPr>
              <a:t>traveral</a:t>
            </a:r>
            <a:r>
              <a:rPr lang="en-US" sz="500" dirty="0">
                <a:solidFill>
                  <a:srgbClr val="228B22"/>
                </a:solidFill>
                <a:latin typeface="Courier New" panose="02070309020205020404" pitchFamily="49" charset="0"/>
              </a:rPr>
              <a:t> at each station</a:t>
            </a:r>
          </a:p>
          <a:p>
            <a:r>
              <a:rPr lang="en-US" sz="500" dirty="0">
                <a:solidFill>
                  <a:srgbClr val="228B22"/>
                </a:solidFill>
                <a:latin typeface="Courier New" panose="02070309020205020404" pitchFamily="49" charset="0"/>
              </a:rPr>
              <a:t>%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FORMAT: </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unit_normal_vector_start</a:t>
            </a:r>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fcn_Path_findOrthogonalTraversalVectorsAtStations</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station_queries,central_traversal</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INPUTS: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station_queries</a:t>
            </a:r>
            <a:r>
              <a:rPr lang="en-US" sz="500" dirty="0">
                <a:solidFill>
                  <a:srgbClr val="228B22"/>
                </a:solidFill>
                <a:latin typeface="Courier New" panose="02070309020205020404" pitchFamily="49" charset="0"/>
              </a:rPr>
              <a:t>: an N x 1 vector containing the station on the</a:t>
            </a:r>
          </a:p>
          <a:p>
            <a:r>
              <a:rPr lang="en-US" sz="500" dirty="0">
                <a:solidFill>
                  <a:srgbClr val="228B22"/>
                </a:solidFill>
                <a:latin typeface="Courier New" panose="02070309020205020404" pitchFamily="49" charset="0"/>
              </a:rPr>
              <a:t>%      central traversal where the projections should take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central_traversal</a:t>
            </a:r>
            <a:r>
              <a:rPr lang="en-US" sz="500" dirty="0">
                <a:solidFill>
                  <a:srgbClr val="228B22"/>
                </a:solidFill>
                <a:latin typeface="Courier New" panose="02070309020205020404" pitchFamily="49" charset="0"/>
              </a:rPr>
              <a:t>: a traversal structure that specifies the path</a:t>
            </a:r>
          </a:p>
          <a:p>
            <a:r>
              <a:rPr lang="en-US" sz="500" dirty="0">
                <a:solidFill>
                  <a:srgbClr val="228B22"/>
                </a:solidFill>
                <a:latin typeface="Courier New" panose="02070309020205020404" pitchFamily="49" charset="0"/>
              </a:rPr>
              <a:t>%      where projections to other paths are taking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(OPTIONAL INPUTS)</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a flag to indicate which type of projection is</a:t>
            </a:r>
          </a:p>
          <a:p>
            <a:r>
              <a:rPr lang="en-US" sz="500" dirty="0">
                <a:solidFill>
                  <a:srgbClr val="228B22"/>
                </a:solidFill>
                <a:latin typeface="Courier New" panose="02070309020205020404" pitchFamily="49" charset="0"/>
              </a:rPr>
              <a:t>%      used, especially when stations are located at the end-points of</a:t>
            </a:r>
          </a:p>
          <a:p>
            <a:r>
              <a:rPr lang="en-US" sz="500" dirty="0">
                <a:solidFill>
                  <a:srgbClr val="228B22"/>
                </a:solidFill>
                <a:latin typeface="Courier New" panose="02070309020205020404" pitchFamily="49" charset="0"/>
              </a:rPr>
              <a:t>%      segments within the </a:t>
            </a:r>
            <a:r>
              <a:rPr lang="en-US" sz="500" dirty="0" err="1">
                <a:solidFill>
                  <a:srgbClr val="228B22"/>
                </a:solidFill>
                <a:latin typeface="Courier New" panose="02070309020205020404" pitchFamily="49" charset="0"/>
              </a:rPr>
              <a:t>nearby_traversal</a:t>
            </a:r>
            <a:r>
              <a:rPr lang="en-US" sz="500" dirty="0">
                <a:solidFill>
                  <a:srgbClr val="228B22"/>
                </a:solidFill>
                <a:latin typeface="Courier New" panose="02070309020205020404" pitchFamily="49" charset="0"/>
              </a:rPr>
              <a:t>. When stations are at the</a:t>
            </a:r>
          </a:p>
          <a:p>
            <a:r>
              <a:rPr lang="en-US" sz="500" dirty="0">
                <a:solidFill>
                  <a:srgbClr val="228B22"/>
                </a:solidFill>
                <a:latin typeface="Courier New" panose="02070309020205020404" pitchFamily="49" charset="0"/>
              </a:rPr>
              <a:t>%      end-points of segments, the normal vector is undefined as it depends</a:t>
            </a:r>
          </a:p>
          <a:p>
            <a:r>
              <a:rPr lang="en-US" sz="500" dirty="0">
                <a:solidFill>
                  <a:srgbClr val="228B22"/>
                </a:solidFill>
                <a:latin typeface="Courier New" panose="02070309020205020404" pitchFamily="49" charset="0"/>
              </a:rPr>
              <a:t>%      on whether to use the prior or subsequent segment, or some</a:t>
            </a:r>
          </a:p>
          <a:p>
            <a:r>
              <a:rPr lang="en-US" sz="500" dirty="0">
                <a:solidFill>
                  <a:srgbClr val="228B22"/>
                </a:solidFill>
                <a:latin typeface="Courier New" panose="02070309020205020404" pitchFamily="49" charset="0"/>
              </a:rPr>
              <a:t>%      combination of these.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Note that the very first point always uses projections from the</a:t>
            </a:r>
          </a:p>
          <a:p>
            <a:r>
              <a:rPr lang="en-US" sz="500" dirty="0">
                <a:solidFill>
                  <a:srgbClr val="228B22"/>
                </a:solidFill>
                <a:latin typeface="Courier New" panose="02070309020205020404" pitchFamily="49" charset="0"/>
              </a:rPr>
              <a:t>%      following </a:t>
            </a:r>
            <a:r>
              <a:rPr lang="en-US" sz="500" dirty="0" err="1">
                <a:solidFill>
                  <a:srgbClr val="228B22"/>
                </a:solidFill>
                <a:latin typeface="Courier New" panose="02070309020205020404" pitchFamily="49" charset="0"/>
              </a:rPr>
              <a:t>segement</a:t>
            </a:r>
            <a:r>
              <a:rPr lang="en-US" sz="500" dirty="0">
                <a:solidFill>
                  <a:srgbClr val="228B22"/>
                </a:solidFill>
                <a:latin typeface="Courier New" panose="02070309020205020404" pitchFamily="49" charset="0"/>
              </a:rPr>
              <a:t>, and the very last point always uses the prior.</a:t>
            </a:r>
          </a:p>
          <a:p>
            <a:r>
              <a:rPr lang="en-US" sz="500" dirty="0">
                <a:solidFill>
                  <a:srgbClr val="228B22"/>
                </a:solidFill>
                <a:latin typeface="Courier New" panose="02070309020205020404" pitchFamily="49" charset="0"/>
              </a:rPr>
              <a:t>%      Otherwise, the flag determines behaviors for endpoints of internal</a:t>
            </a:r>
          </a:p>
          <a:p>
            <a:r>
              <a:rPr lang="en-US" sz="500" dirty="0">
                <a:solidFill>
                  <a:srgbClr val="228B22"/>
                </a:solidFill>
                <a:latin typeface="Courier New" panose="02070309020205020404" pitchFamily="49" charset="0"/>
              </a:rPr>
              <a:t>%      segments. The options include: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1;  % This is the default, and indicates</a:t>
            </a:r>
          </a:p>
          <a:p>
            <a:r>
              <a:rPr lang="en-US" sz="500" dirty="0">
                <a:solidFill>
                  <a:srgbClr val="228B22"/>
                </a:solidFill>
                <a:latin typeface="Courier New" panose="02070309020205020404" pitchFamily="49" charset="0"/>
              </a:rPr>
              <a:t>%          that the orthogonal projection of an endpoint is created by the</a:t>
            </a:r>
          </a:p>
          <a:p>
            <a:r>
              <a:rPr lang="en-US" sz="500" dirty="0">
                <a:solidFill>
                  <a:srgbClr val="228B22"/>
                </a:solidFill>
                <a:latin typeface="Courier New" panose="02070309020205020404" pitchFamily="49" charset="0"/>
              </a:rPr>
              <a:t>%          PRIOR segment leading up to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2;  % This indicates that the orthogonal</a:t>
            </a:r>
          </a:p>
          <a:p>
            <a:r>
              <a:rPr lang="en-US" sz="500" dirty="0">
                <a:solidFill>
                  <a:srgbClr val="228B22"/>
                </a:solidFill>
                <a:latin typeface="Courier New" panose="02070309020205020404" pitchFamily="49" charset="0"/>
              </a:rPr>
              <a:t>%          projection of an endpoint is created by the FOLLOWING segment</a:t>
            </a:r>
          </a:p>
          <a:p>
            <a:r>
              <a:rPr lang="en-US" sz="500" dirty="0">
                <a:solidFill>
                  <a:srgbClr val="228B22"/>
                </a:solidFill>
                <a:latin typeface="Courier New" panose="02070309020205020404" pitchFamily="49" charset="0"/>
              </a:rPr>
              <a:t>%          after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3;  % This indicates that the orthogonal</a:t>
            </a:r>
          </a:p>
          <a:p>
            <a:r>
              <a:rPr lang="en-US" sz="500" dirty="0">
                <a:solidFill>
                  <a:srgbClr val="228B22"/>
                </a:solidFill>
                <a:latin typeface="Courier New" panose="02070309020205020404" pitchFamily="49" charset="0"/>
              </a:rPr>
              <a:t>%          projection, ONLY if the station query falls at the joining point</a:t>
            </a:r>
          </a:p>
          <a:p>
            <a:r>
              <a:rPr lang="en-US" sz="500" dirty="0">
                <a:solidFill>
                  <a:srgbClr val="228B22"/>
                </a:solidFill>
                <a:latin typeface="Courier New" panose="02070309020205020404" pitchFamily="49" charset="0"/>
              </a:rPr>
              <a:t>%          between two segments (e.g. is on the "joint"), then the</a:t>
            </a:r>
          </a:p>
          <a:p>
            <a:r>
              <a:rPr lang="en-US" sz="500" dirty="0">
                <a:solidFill>
                  <a:srgbClr val="228B22"/>
                </a:solidFill>
                <a:latin typeface="Courier New" panose="02070309020205020404" pitchFamily="49" charset="0"/>
              </a:rPr>
              <a:t>%          projection is created by averaging the vector projections</a:t>
            </a:r>
          </a:p>
          <a:p>
            <a:r>
              <a:rPr lang="en-US" sz="500" dirty="0">
                <a:solidFill>
                  <a:srgbClr val="228B22"/>
                </a:solidFill>
                <a:latin typeface="Courier New" panose="02070309020205020404" pitchFamily="49" charset="0"/>
              </a:rPr>
              <a:t>%          created from the PRIOR segment and FOLLOWING segment.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4;  % This indicates that the orthogonal</a:t>
            </a:r>
          </a:p>
          <a:p>
            <a:r>
              <a:rPr lang="en-US" sz="500" dirty="0">
                <a:solidFill>
                  <a:srgbClr val="228B22"/>
                </a:solidFill>
                <a:latin typeface="Courier New" panose="02070309020205020404" pitchFamily="49" charset="0"/>
              </a:rPr>
              <a:t>%          projections along segments should be calculated at the midpoints</a:t>
            </a:r>
          </a:p>
          <a:p>
            <a:r>
              <a:rPr lang="en-US" sz="500" dirty="0">
                <a:solidFill>
                  <a:srgbClr val="228B22"/>
                </a:solidFill>
                <a:latin typeface="Courier New" panose="02070309020205020404" pitchFamily="49" charset="0"/>
              </a:rPr>
              <a:t>%          of each segment, and then for each station </a:t>
            </a:r>
            <a:r>
              <a:rPr lang="en-US" sz="500" dirty="0" err="1">
                <a:solidFill>
                  <a:srgbClr val="228B22"/>
                </a:solidFill>
                <a:latin typeface="Courier New" panose="02070309020205020404" pitchFamily="49" charset="0"/>
              </a:rPr>
              <a:t>qeuary</a:t>
            </a:r>
            <a:r>
              <a:rPr lang="en-US" sz="500" dirty="0">
                <a:solidFill>
                  <a:srgbClr val="228B22"/>
                </a:solidFill>
                <a:latin typeface="Courier New" panose="02070309020205020404" pitchFamily="49" charset="0"/>
              </a:rPr>
              <a:t>, the vector</a:t>
            </a:r>
          </a:p>
          <a:p>
            <a:r>
              <a:rPr lang="en-US" sz="500" dirty="0">
                <a:solidFill>
                  <a:srgbClr val="228B22"/>
                </a:solidFill>
                <a:latin typeface="Courier New" panose="02070309020205020404" pitchFamily="49" charset="0"/>
              </a:rPr>
              <a:t>%          projections are interpolated from their prior and subsequent</a:t>
            </a:r>
          </a:p>
          <a:p>
            <a:r>
              <a:rPr lang="en-US" sz="500" dirty="0">
                <a:solidFill>
                  <a:srgbClr val="228B22"/>
                </a:solidFill>
                <a:latin typeface="Courier New" panose="02070309020205020404" pitchFamily="49" charset="0"/>
              </a:rPr>
              <a:t>%          vectors.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 a figure number to plot results. Turns debugging 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OUTPUTS: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a:t>
            </a:r>
            <a:r>
              <a:rPr lang="en-US" sz="500" dirty="0">
                <a:solidFill>
                  <a:srgbClr val="228B22"/>
                </a:solidFill>
                <a:latin typeface="Courier New" panose="02070309020205020404" pitchFamily="49" charset="0"/>
              </a:rPr>
              <a:t> start: a Nx2 vector containing [X1 Y1]</a:t>
            </a:r>
          </a:p>
          <a:p>
            <a:r>
              <a:rPr lang="en-US" sz="500" dirty="0">
                <a:solidFill>
                  <a:srgbClr val="228B22"/>
                </a:solidFill>
                <a:latin typeface="Courier New" panose="02070309020205020404" pitchFamily="49" charset="0"/>
              </a:rPr>
              <a:t>%      coordinates as columns, where the [X1 Y1] represents the location of</a:t>
            </a:r>
          </a:p>
          <a:p>
            <a:r>
              <a:rPr lang="en-US" sz="500" dirty="0">
                <a:solidFill>
                  <a:srgbClr val="228B22"/>
                </a:solidFill>
                <a:latin typeface="Courier New" panose="02070309020205020404" pitchFamily="49" charset="0"/>
              </a:rPr>
              <a:t>%      the start point of the vector, on the path.</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a Nx2 vector containing the [X2 Y2] location</a:t>
            </a:r>
          </a:p>
          <a:p>
            <a:r>
              <a:rPr lang="en-US" sz="500" dirty="0">
                <a:solidFill>
                  <a:srgbClr val="228B22"/>
                </a:solidFill>
                <a:latin typeface="Courier New" panose="02070309020205020404" pitchFamily="49" charset="0"/>
              </a:rPr>
              <a:t>%      of the end point of the unit vector. On both outputs, there are N</a:t>
            </a:r>
          </a:p>
          <a:p>
            <a:r>
              <a:rPr lang="en-US" sz="500" dirty="0">
                <a:solidFill>
                  <a:srgbClr val="228B22"/>
                </a:solidFill>
                <a:latin typeface="Courier New" panose="02070309020205020404" pitchFamily="49" charset="0"/>
              </a:rPr>
              <a:t>%      rows, one row for each station.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DEPENDENCIES: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fcn_Path_checkInputsToFunctions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EXAMPLES:</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See the script: </a:t>
            </a:r>
            <a:r>
              <a:rPr lang="en-US" sz="500" dirty="0" err="1">
                <a:solidFill>
                  <a:srgbClr val="228B22"/>
                </a:solidFill>
                <a:latin typeface="Courier New" panose="02070309020205020404" pitchFamily="49" charset="0"/>
              </a:rPr>
              <a:t>script_test_fcn_Path_findOrthogonalTraversalVectorsAtStations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for a full test suite.</a:t>
            </a:r>
          </a:p>
          <a:p>
            <a:r>
              <a:rPr lang="en-US" sz="500" dirty="0">
                <a:solidFill>
                  <a:srgbClr val="228B22"/>
                </a:solidFill>
                <a:latin typeface="Courier New" panose="02070309020205020404" pitchFamily="49" charset="0"/>
              </a:rPr>
              <a:t>%</a:t>
            </a:r>
          </a:p>
        </p:txBody>
      </p:sp>
    </p:spTree>
    <p:extLst>
      <p:ext uri="{BB962C8B-B14F-4D97-AF65-F5344CB8AC3E}">
        <p14:creationId xmlns:p14="http://schemas.microsoft.com/office/powerpoint/2010/main" val="22272770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a:t>
            </a:r>
          </a:p>
        </p:txBody>
      </p:sp>
      <p:sp>
        <p:nvSpPr>
          <p:cNvPr id="3" name="Content Placeholder 2"/>
          <p:cNvSpPr>
            <a:spLocks noGrp="1"/>
          </p:cNvSpPr>
          <p:nvPr>
            <p:ph idx="1"/>
          </p:nvPr>
        </p:nvSpPr>
        <p:spPr/>
        <p:txBody>
          <a:bodyPr>
            <a:normAutofit/>
          </a:bodyPr>
          <a:lstStyle/>
          <a:p>
            <a:pPr marL="0" indent="0">
              <a:buNone/>
            </a:pPr>
            <a:r>
              <a:rPr lang="en-US" sz="1600" dirty="0"/>
              <a:t>See: </a:t>
            </a:r>
            <a:r>
              <a:rPr lang="en-US" sz="1600" dirty="0" err="1"/>
              <a:t>script_test_fcn_Path_FindOrthogonalPathVectorsAtStations.m</a:t>
            </a:r>
            <a:endParaRPr lang="en-US" sz="1600" dirty="0"/>
          </a:p>
        </p:txBody>
      </p:sp>
      <p:grpSp>
        <p:nvGrpSpPr>
          <p:cNvPr id="7" name="Group 6">
            <a:extLst>
              <a:ext uri="{FF2B5EF4-FFF2-40B4-BE49-F238E27FC236}">
                <a16:creationId xmlns:a16="http://schemas.microsoft.com/office/drawing/2014/main" id="{707FDDA8-6E80-DDCD-191E-2F724D55B0A3}"/>
              </a:ext>
            </a:extLst>
          </p:cNvPr>
          <p:cNvGrpSpPr/>
          <p:nvPr/>
        </p:nvGrpSpPr>
        <p:grpSpPr>
          <a:xfrm>
            <a:off x="215386" y="2311400"/>
            <a:ext cx="10682095" cy="2743200"/>
            <a:chOff x="215386" y="2311400"/>
            <a:chExt cx="10682095" cy="274320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386" y="2311400"/>
              <a:ext cx="3657600" cy="27432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7633" y="2311400"/>
              <a:ext cx="3657600" cy="27432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9881" y="2311400"/>
              <a:ext cx="3657600" cy="2743200"/>
            </a:xfrm>
            <a:prstGeom prst="rect">
              <a:avLst/>
            </a:prstGeom>
          </p:spPr>
        </p:pic>
      </p:grpSp>
    </p:spTree>
    <p:extLst>
      <p:ext uri="{BB962C8B-B14F-4D97-AF65-F5344CB8AC3E}">
        <p14:creationId xmlns:p14="http://schemas.microsoft.com/office/powerpoint/2010/main" val="21918906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p:txBody>
          <a:bodyPr>
            <a:noAutofit/>
          </a:bodyPr>
          <a:lstStyle/>
          <a:p>
            <a:r>
              <a:rPr lang="en-US" sz="3200" dirty="0"/>
              <a:t>Why is “normal” in quotes? Because the definition of normal is unclear! Particularly at an internal vertex, it can be very unclear what to use as a normal vector. </a:t>
            </a:r>
          </a:p>
        </p:txBody>
      </p:sp>
      <p:sp>
        <p:nvSpPr>
          <p:cNvPr id="11" name="Content Placeholder 10">
            <a:extLst>
              <a:ext uri="{FF2B5EF4-FFF2-40B4-BE49-F238E27FC236}">
                <a16:creationId xmlns:a16="http://schemas.microsoft.com/office/drawing/2014/main" id="{F8855241-7309-4F05-91C1-E1D121BAA67C}"/>
              </a:ext>
            </a:extLst>
          </p:cNvPr>
          <p:cNvSpPr>
            <a:spLocks noGrp="1"/>
          </p:cNvSpPr>
          <p:nvPr>
            <p:ph idx="1"/>
          </p:nvPr>
        </p:nvSpPr>
        <p:spPr/>
        <p:txBody>
          <a:bodyPr>
            <a:normAutofit/>
          </a:bodyPr>
          <a:lstStyle/>
          <a:p>
            <a:pPr marL="0" indent="0">
              <a:buNone/>
            </a:pPr>
            <a:r>
              <a:rPr lang="en-US" sz="2000" dirty="0"/>
              <a:t>Here are 4 options:</a:t>
            </a:r>
          </a:p>
          <a:p>
            <a:pPr marL="514350" indent="-514350">
              <a:buAutoNum type="arabicParenR"/>
            </a:pPr>
            <a:r>
              <a:rPr lang="en-US" sz="2000" dirty="0"/>
              <a:t>use previous segment so projection vector to define orthogonality, </a:t>
            </a:r>
          </a:p>
          <a:p>
            <a:pPr marL="514350" indent="-514350">
              <a:buAutoNum type="arabicParenR"/>
            </a:pPr>
            <a:r>
              <a:rPr lang="en-US" sz="2000" dirty="0"/>
              <a:t>use following segment, </a:t>
            </a:r>
          </a:p>
          <a:p>
            <a:pPr marL="514350" indent="-514350">
              <a:buAutoNum type="arabicParenR"/>
            </a:pPr>
            <a:r>
              <a:rPr lang="en-US" sz="2000" dirty="0"/>
              <a:t>average both previous and following, using average only at vertex, and </a:t>
            </a:r>
          </a:p>
          <a:p>
            <a:pPr marL="514350" indent="-514350">
              <a:buAutoNum type="arabicParenR"/>
            </a:pPr>
            <a:r>
              <a:rPr lang="en-US" sz="2000" dirty="0"/>
              <a:t>average both everywhere (which is smooth, but almost no vectors are actually orthogonal!)</a:t>
            </a:r>
          </a:p>
        </p:txBody>
      </p:sp>
      <p:grpSp>
        <p:nvGrpSpPr>
          <p:cNvPr id="3" name="Group 2">
            <a:extLst>
              <a:ext uri="{FF2B5EF4-FFF2-40B4-BE49-F238E27FC236}">
                <a16:creationId xmlns:a16="http://schemas.microsoft.com/office/drawing/2014/main" id="{53D9111B-35AF-116F-877E-4F76F7A5516C}"/>
              </a:ext>
            </a:extLst>
          </p:cNvPr>
          <p:cNvGrpSpPr/>
          <p:nvPr/>
        </p:nvGrpSpPr>
        <p:grpSpPr>
          <a:xfrm>
            <a:off x="0" y="4181480"/>
            <a:ext cx="12098706" cy="2468880"/>
            <a:chOff x="0" y="4181480"/>
            <a:chExt cx="12098706" cy="246888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06866" y="4181480"/>
              <a:ext cx="3291840" cy="2468880"/>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1823" y="4181480"/>
              <a:ext cx="3291840" cy="246888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38769" y="4181480"/>
              <a:ext cx="3291840" cy="246888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4181480"/>
              <a:ext cx="3291840" cy="2468880"/>
            </a:xfrm>
            <a:prstGeom prst="rect">
              <a:avLst/>
            </a:prstGeom>
          </p:spPr>
        </p:pic>
      </p:grpSp>
    </p:spTree>
    <p:extLst>
      <p:ext uri="{BB962C8B-B14F-4D97-AF65-F5344CB8AC3E}">
        <p14:creationId xmlns:p14="http://schemas.microsoft.com/office/powerpoint/2010/main" val="28944406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Finding intersections from one traversal to another traversal</a:t>
            </a:r>
          </a:p>
        </p:txBody>
      </p:sp>
    </p:spTree>
    <p:extLst>
      <p:ext uri="{BB962C8B-B14F-4D97-AF65-F5344CB8AC3E}">
        <p14:creationId xmlns:p14="http://schemas.microsoft.com/office/powerpoint/2010/main" val="10192595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012" y="634066"/>
            <a:ext cx="11559988" cy="1325563"/>
          </a:xfrm>
        </p:spPr>
        <p:txBody>
          <a:bodyPr>
            <a:noAutofit/>
          </a:bodyPr>
          <a:lstStyle/>
          <a:p>
            <a:r>
              <a:rPr lang="en-US" sz="2800" dirty="0"/>
              <a:t>The function, </a:t>
            </a:r>
            <a:r>
              <a:rPr lang="en-US" sz="2800" dirty="0" err="1">
                <a:solidFill>
                  <a:srgbClr val="228B22"/>
                </a:solidFill>
                <a:latin typeface="Courier New" panose="02070309020205020404" pitchFamily="49" charset="0"/>
              </a:rPr>
              <a:t>fcn_Path_findOrthogonalHitFromTraversalToTraversal</a:t>
            </a:r>
            <a:r>
              <a:rPr lang="en-US" sz="2800" dirty="0"/>
              <a:t>, finds the points on traversals nearby a given traversal that are closest to given station points, assuming orthogonal projections or variants set by a flag</a:t>
            </a:r>
          </a:p>
        </p:txBody>
      </p:sp>
      <p:grpSp>
        <p:nvGrpSpPr>
          <p:cNvPr id="8" name="Group 7">
            <a:extLst>
              <a:ext uri="{FF2B5EF4-FFF2-40B4-BE49-F238E27FC236}">
                <a16:creationId xmlns:a16="http://schemas.microsoft.com/office/drawing/2014/main" id="{91C4BB4A-05E5-B76D-23C1-F2C44BFF0F3E}"/>
              </a:ext>
            </a:extLst>
          </p:cNvPr>
          <p:cNvGrpSpPr/>
          <p:nvPr/>
        </p:nvGrpSpPr>
        <p:grpSpPr>
          <a:xfrm>
            <a:off x="170448" y="3257549"/>
            <a:ext cx="11678652" cy="2286000"/>
            <a:chOff x="170448" y="3257549"/>
            <a:chExt cx="11678652" cy="2286000"/>
          </a:xfrm>
        </p:grpSpPr>
        <p:pic>
          <p:nvPicPr>
            <p:cNvPr id="3" name="Picture 2"/>
            <p:cNvPicPr>
              <a:picLocks noChangeAspect="1"/>
            </p:cNvPicPr>
            <p:nvPr/>
          </p:nvPicPr>
          <p:blipFill>
            <a:blip r:embed="rId2"/>
            <a:stretch>
              <a:fillRect/>
            </a:stretch>
          </p:blipFill>
          <p:spPr>
            <a:xfrm>
              <a:off x="8801100" y="3257549"/>
              <a:ext cx="3048000" cy="2286000"/>
            </a:xfrm>
            <a:prstGeom prst="rect">
              <a:avLst/>
            </a:prstGeom>
          </p:spPr>
        </p:pic>
        <p:pic>
          <p:nvPicPr>
            <p:cNvPr id="4" name="Picture 3"/>
            <p:cNvPicPr>
              <a:picLocks noChangeAspect="1"/>
            </p:cNvPicPr>
            <p:nvPr/>
          </p:nvPicPr>
          <p:blipFill>
            <a:blip r:embed="rId3"/>
            <a:stretch>
              <a:fillRect/>
            </a:stretch>
          </p:blipFill>
          <p:spPr>
            <a:xfrm>
              <a:off x="5924216" y="3257549"/>
              <a:ext cx="3048000" cy="2286000"/>
            </a:xfrm>
            <a:prstGeom prst="rect">
              <a:avLst/>
            </a:prstGeom>
          </p:spPr>
        </p:pic>
        <p:pic>
          <p:nvPicPr>
            <p:cNvPr id="5" name="Picture 4"/>
            <p:cNvPicPr>
              <a:picLocks noChangeAspect="1"/>
            </p:cNvPicPr>
            <p:nvPr/>
          </p:nvPicPr>
          <p:blipFill>
            <a:blip r:embed="rId4"/>
            <a:stretch>
              <a:fillRect/>
            </a:stretch>
          </p:blipFill>
          <p:spPr>
            <a:xfrm>
              <a:off x="3047332" y="3257549"/>
              <a:ext cx="3048000" cy="2286000"/>
            </a:xfrm>
            <a:prstGeom prst="rect">
              <a:avLst/>
            </a:prstGeom>
          </p:spPr>
        </p:pic>
        <p:pic>
          <p:nvPicPr>
            <p:cNvPr id="6" name="Picture 5"/>
            <p:cNvPicPr>
              <a:picLocks noChangeAspect="1"/>
            </p:cNvPicPr>
            <p:nvPr/>
          </p:nvPicPr>
          <p:blipFill>
            <a:blip r:embed="rId5"/>
            <a:stretch>
              <a:fillRect/>
            </a:stretch>
          </p:blipFill>
          <p:spPr>
            <a:xfrm>
              <a:off x="170448" y="3257549"/>
              <a:ext cx="3048000" cy="2286000"/>
            </a:xfrm>
            <a:prstGeom prst="rect">
              <a:avLst/>
            </a:prstGeom>
          </p:spPr>
        </p:pic>
      </p:grpSp>
      <p:sp>
        <p:nvSpPr>
          <p:cNvPr id="7" name="TextBox 6"/>
          <p:cNvSpPr txBox="1"/>
          <p:nvPr/>
        </p:nvSpPr>
        <p:spPr>
          <a:xfrm flipH="1">
            <a:off x="1555682" y="6166184"/>
            <a:ext cx="7416534" cy="646331"/>
          </a:xfrm>
          <a:prstGeom prst="rect">
            <a:avLst/>
          </a:prstGeom>
          <a:noFill/>
        </p:spPr>
        <p:txBody>
          <a:bodyPr wrap="square" rtlCol="0">
            <a:spAutoFit/>
          </a:bodyPr>
          <a:lstStyle/>
          <a:p>
            <a:r>
              <a:rPr lang="en-US" dirty="0"/>
              <a:t>This is from the averaging example in the script:</a:t>
            </a:r>
            <a:br>
              <a:rPr lang="en-US" dirty="0"/>
            </a:br>
            <a:r>
              <a:rPr lang="en-US" dirty="0"/>
              <a:t>script_test_fcn_Path_findOrthogonalHitFromTraversalToTraversal.m </a:t>
            </a:r>
          </a:p>
        </p:txBody>
      </p:sp>
    </p:spTree>
    <p:extLst>
      <p:ext uri="{BB962C8B-B14F-4D97-AF65-F5344CB8AC3E}">
        <p14:creationId xmlns:p14="http://schemas.microsoft.com/office/powerpoint/2010/main" val="26679169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0C5F1-DBF9-423D-9784-4CEAC0890EFD}"/>
              </a:ext>
            </a:extLst>
          </p:cNvPr>
          <p:cNvSpPr>
            <a:spLocks noGrp="1"/>
          </p:cNvSpPr>
          <p:nvPr>
            <p:ph type="title"/>
          </p:nvPr>
        </p:nvSpPr>
        <p:spPr>
          <a:xfrm>
            <a:off x="838200" y="1060865"/>
            <a:ext cx="10515600" cy="1325563"/>
          </a:xfrm>
        </p:spPr>
        <p:txBody>
          <a:bodyPr>
            <a:normAutofit fontScale="90000"/>
          </a:bodyPr>
          <a:lstStyle/>
          <a:p>
            <a:r>
              <a:rPr lang="en-US" dirty="0"/>
              <a:t>The result will give a positive or negative distance value, depending if it is to the left (positive cross-product) or right (negative) direction relative to the traversal.</a:t>
            </a:r>
          </a:p>
        </p:txBody>
      </p:sp>
      <p:pic>
        <p:nvPicPr>
          <p:cNvPr id="4" name="Picture 3">
            <a:extLst>
              <a:ext uri="{FF2B5EF4-FFF2-40B4-BE49-F238E27FC236}">
                <a16:creationId xmlns:a16="http://schemas.microsoft.com/office/drawing/2014/main" id="{D6A4193A-BBB8-4FA9-9059-E87C86A0EDD6}"/>
              </a:ext>
            </a:extLst>
          </p:cNvPr>
          <p:cNvPicPr>
            <a:picLocks noChangeAspect="1"/>
          </p:cNvPicPr>
          <p:nvPr/>
        </p:nvPicPr>
        <p:blipFill>
          <a:blip r:embed="rId2"/>
          <a:stretch>
            <a:fillRect/>
          </a:stretch>
        </p:blipFill>
        <p:spPr>
          <a:xfrm>
            <a:off x="337930" y="2857500"/>
            <a:ext cx="5334000" cy="4000500"/>
          </a:xfrm>
          <a:prstGeom prst="rect">
            <a:avLst/>
          </a:prstGeom>
        </p:spPr>
      </p:pic>
      <p:pic>
        <p:nvPicPr>
          <p:cNvPr id="6" name="Picture 5">
            <a:extLst>
              <a:ext uri="{FF2B5EF4-FFF2-40B4-BE49-F238E27FC236}">
                <a16:creationId xmlns:a16="http://schemas.microsoft.com/office/drawing/2014/main" id="{520F5F75-B854-4672-85D4-4500ED3E8296}"/>
              </a:ext>
            </a:extLst>
          </p:cNvPr>
          <p:cNvPicPr>
            <a:picLocks noChangeAspect="1"/>
          </p:cNvPicPr>
          <p:nvPr/>
        </p:nvPicPr>
        <p:blipFill>
          <a:blip r:embed="rId3"/>
          <a:stretch>
            <a:fillRect/>
          </a:stretch>
        </p:blipFill>
        <p:spPr>
          <a:xfrm>
            <a:off x="5671930" y="2857500"/>
            <a:ext cx="5334000" cy="4000500"/>
          </a:xfrm>
          <a:prstGeom prst="rect">
            <a:avLst/>
          </a:prstGeom>
        </p:spPr>
      </p:pic>
    </p:spTree>
    <p:extLst>
      <p:ext uri="{BB962C8B-B14F-4D97-AF65-F5344CB8AC3E}">
        <p14:creationId xmlns:p14="http://schemas.microsoft.com/office/powerpoint/2010/main" val="29200834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limit the search radius for intersections, in this case to 1.5 meters.</a:t>
            </a:r>
          </a:p>
        </p:txBody>
      </p:sp>
      <p:pic>
        <p:nvPicPr>
          <p:cNvPr id="8" name="Picture 7">
            <a:extLst>
              <a:ext uri="{FF2B5EF4-FFF2-40B4-BE49-F238E27FC236}">
                <a16:creationId xmlns:a16="http://schemas.microsoft.com/office/drawing/2014/main" id="{DA2D4A7A-2022-4130-A090-806E9FD5DD33}"/>
              </a:ext>
            </a:extLst>
          </p:cNvPr>
          <p:cNvPicPr>
            <a:picLocks noChangeAspect="1"/>
          </p:cNvPicPr>
          <p:nvPr/>
        </p:nvPicPr>
        <p:blipFill>
          <a:blip r:embed="rId2"/>
          <a:stretch>
            <a:fillRect/>
          </a:stretch>
        </p:blipFill>
        <p:spPr>
          <a:xfrm>
            <a:off x="8801100" y="3588483"/>
            <a:ext cx="3048000" cy="2286000"/>
          </a:xfrm>
          <a:prstGeom prst="rect">
            <a:avLst/>
          </a:prstGeom>
        </p:spPr>
      </p:pic>
      <p:pic>
        <p:nvPicPr>
          <p:cNvPr id="10" name="Picture 9">
            <a:extLst>
              <a:ext uri="{FF2B5EF4-FFF2-40B4-BE49-F238E27FC236}">
                <a16:creationId xmlns:a16="http://schemas.microsoft.com/office/drawing/2014/main" id="{72F8E235-8CDF-429D-B9D5-738D3252A0AC}"/>
              </a:ext>
            </a:extLst>
          </p:cNvPr>
          <p:cNvPicPr>
            <a:picLocks noChangeAspect="1"/>
          </p:cNvPicPr>
          <p:nvPr/>
        </p:nvPicPr>
        <p:blipFill>
          <a:blip r:embed="rId3"/>
          <a:stretch>
            <a:fillRect/>
          </a:stretch>
        </p:blipFill>
        <p:spPr>
          <a:xfrm>
            <a:off x="5913804" y="2790825"/>
            <a:ext cx="3048000" cy="2286000"/>
          </a:xfrm>
          <a:prstGeom prst="rect">
            <a:avLst/>
          </a:prstGeom>
        </p:spPr>
      </p:pic>
      <p:pic>
        <p:nvPicPr>
          <p:cNvPr id="12" name="Picture 11">
            <a:extLst>
              <a:ext uri="{FF2B5EF4-FFF2-40B4-BE49-F238E27FC236}">
                <a16:creationId xmlns:a16="http://schemas.microsoft.com/office/drawing/2014/main" id="{62B4C879-73AA-40C6-9FC6-3372EC5E407B}"/>
              </a:ext>
            </a:extLst>
          </p:cNvPr>
          <p:cNvPicPr>
            <a:picLocks noChangeAspect="1"/>
          </p:cNvPicPr>
          <p:nvPr/>
        </p:nvPicPr>
        <p:blipFill>
          <a:blip r:embed="rId4"/>
          <a:stretch>
            <a:fillRect/>
          </a:stretch>
        </p:blipFill>
        <p:spPr>
          <a:xfrm>
            <a:off x="3026508" y="3588483"/>
            <a:ext cx="3048000" cy="2286000"/>
          </a:xfrm>
          <a:prstGeom prst="rect">
            <a:avLst/>
          </a:prstGeom>
        </p:spPr>
      </p:pic>
      <p:pic>
        <p:nvPicPr>
          <p:cNvPr id="14" name="Picture 13">
            <a:extLst>
              <a:ext uri="{FF2B5EF4-FFF2-40B4-BE49-F238E27FC236}">
                <a16:creationId xmlns:a16="http://schemas.microsoft.com/office/drawing/2014/main" id="{88A57056-AE7D-433A-B464-36C5F0395D28}"/>
              </a:ext>
            </a:extLst>
          </p:cNvPr>
          <p:cNvPicPr>
            <a:picLocks noChangeAspect="1"/>
          </p:cNvPicPr>
          <p:nvPr/>
        </p:nvPicPr>
        <p:blipFill>
          <a:blip r:embed="rId5"/>
          <a:stretch>
            <a:fillRect/>
          </a:stretch>
        </p:blipFill>
        <p:spPr>
          <a:xfrm>
            <a:off x="139212" y="2790825"/>
            <a:ext cx="3048000" cy="2286000"/>
          </a:xfrm>
          <a:prstGeom prst="rect">
            <a:avLst/>
          </a:prstGeom>
        </p:spPr>
      </p:pic>
    </p:spTree>
    <p:extLst>
      <p:ext uri="{BB962C8B-B14F-4D97-AF65-F5344CB8AC3E}">
        <p14:creationId xmlns:p14="http://schemas.microsoft.com/office/powerpoint/2010/main" val="4223408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also works for negative distances. Here are results for a search radius of 1.5 meters.</a:t>
            </a:r>
          </a:p>
        </p:txBody>
      </p:sp>
      <p:grpSp>
        <p:nvGrpSpPr>
          <p:cNvPr id="3" name="Group 2">
            <a:extLst>
              <a:ext uri="{FF2B5EF4-FFF2-40B4-BE49-F238E27FC236}">
                <a16:creationId xmlns:a16="http://schemas.microsoft.com/office/drawing/2014/main" id="{D3F7E147-2E0A-3785-1AD6-78882F967211}"/>
              </a:ext>
            </a:extLst>
          </p:cNvPr>
          <p:cNvGrpSpPr/>
          <p:nvPr/>
        </p:nvGrpSpPr>
        <p:grpSpPr>
          <a:xfrm>
            <a:off x="0" y="3111012"/>
            <a:ext cx="11896725" cy="2286000"/>
            <a:chOff x="0" y="3111012"/>
            <a:chExt cx="11896725" cy="2286000"/>
          </a:xfrm>
        </p:grpSpPr>
        <p:pic>
          <p:nvPicPr>
            <p:cNvPr id="8" name="Picture 7">
              <a:extLst>
                <a:ext uri="{FF2B5EF4-FFF2-40B4-BE49-F238E27FC236}">
                  <a16:creationId xmlns:a16="http://schemas.microsoft.com/office/drawing/2014/main" id="{70CD0937-707D-49DE-88C8-B0F857DFF43F}"/>
                </a:ext>
              </a:extLst>
            </p:cNvPr>
            <p:cNvPicPr>
              <a:picLocks noChangeAspect="1"/>
            </p:cNvPicPr>
            <p:nvPr/>
          </p:nvPicPr>
          <p:blipFill>
            <a:blip r:embed="rId2"/>
            <a:stretch>
              <a:fillRect/>
            </a:stretch>
          </p:blipFill>
          <p:spPr>
            <a:xfrm>
              <a:off x="8848725" y="3111012"/>
              <a:ext cx="3048000" cy="2286000"/>
            </a:xfrm>
            <a:prstGeom prst="rect">
              <a:avLst/>
            </a:prstGeom>
          </p:spPr>
        </p:pic>
        <p:pic>
          <p:nvPicPr>
            <p:cNvPr id="10" name="Picture 9">
              <a:extLst>
                <a:ext uri="{FF2B5EF4-FFF2-40B4-BE49-F238E27FC236}">
                  <a16:creationId xmlns:a16="http://schemas.microsoft.com/office/drawing/2014/main" id="{45086C5D-D770-4777-8DAF-3B841E884F3E}"/>
                </a:ext>
              </a:extLst>
            </p:cNvPr>
            <p:cNvPicPr>
              <a:picLocks noChangeAspect="1"/>
            </p:cNvPicPr>
            <p:nvPr/>
          </p:nvPicPr>
          <p:blipFill>
            <a:blip r:embed="rId3"/>
            <a:stretch>
              <a:fillRect/>
            </a:stretch>
          </p:blipFill>
          <p:spPr>
            <a:xfrm>
              <a:off x="5899150" y="3111012"/>
              <a:ext cx="3048000" cy="2286000"/>
            </a:xfrm>
            <a:prstGeom prst="rect">
              <a:avLst/>
            </a:prstGeom>
          </p:spPr>
        </p:pic>
        <p:pic>
          <p:nvPicPr>
            <p:cNvPr id="12" name="Picture 11">
              <a:extLst>
                <a:ext uri="{FF2B5EF4-FFF2-40B4-BE49-F238E27FC236}">
                  <a16:creationId xmlns:a16="http://schemas.microsoft.com/office/drawing/2014/main" id="{1DF2C8FD-5295-4981-91BA-0C5F93DB3CD3}"/>
                </a:ext>
              </a:extLst>
            </p:cNvPr>
            <p:cNvPicPr>
              <a:picLocks noChangeAspect="1"/>
            </p:cNvPicPr>
            <p:nvPr/>
          </p:nvPicPr>
          <p:blipFill>
            <a:blip r:embed="rId4"/>
            <a:stretch>
              <a:fillRect/>
            </a:stretch>
          </p:blipFill>
          <p:spPr>
            <a:xfrm>
              <a:off x="2949575" y="3111012"/>
              <a:ext cx="3048000" cy="2286000"/>
            </a:xfrm>
            <a:prstGeom prst="rect">
              <a:avLst/>
            </a:prstGeom>
          </p:spPr>
        </p:pic>
        <p:pic>
          <p:nvPicPr>
            <p:cNvPr id="14" name="Picture 13">
              <a:extLst>
                <a:ext uri="{FF2B5EF4-FFF2-40B4-BE49-F238E27FC236}">
                  <a16:creationId xmlns:a16="http://schemas.microsoft.com/office/drawing/2014/main" id="{12AB70A0-285E-4628-8B1A-30AEC24B12FB}"/>
                </a:ext>
              </a:extLst>
            </p:cNvPr>
            <p:cNvPicPr>
              <a:picLocks noChangeAspect="1"/>
            </p:cNvPicPr>
            <p:nvPr/>
          </p:nvPicPr>
          <p:blipFill>
            <a:blip r:embed="rId5"/>
            <a:stretch>
              <a:fillRect/>
            </a:stretch>
          </p:blipFill>
          <p:spPr>
            <a:xfrm>
              <a:off x="0" y="3111012"/>
              <a:ext cx="3048000" cy="2286000"/>
            </a:xfrm>
            <a:prstGeom prst="rect">
              <a:avLst/>
            </a:prstGeom>
          </p:spPr>
        </p:pic>
      </p:grpSp>
    </p:spTree>
    <p:extLst>
      <p:ext uri="{BB962C8B-B14F-4D97-AF65-F5344CB8AC3E}">
        <p14:creationId xmlns:p14="http://schemas.microsoft.com/office/powerpoint/2010/main" val="23402786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18828</TotalTime>
  <Words>13318</Words>
  <Application>Microsoft Office PowerPoint</Application>
  <PresentationFormat>Widescreen</PresentationFormat>
  <Paragraphs>1092</Paragraphs>
  <Slides>176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176</vt:i4>
      </vt:variant>
    </vt:vector>
  </HeadingPairs>
  <TitlesOfParts>
    <vt:vector size="182" baseType="lpstr">
      <vt:lpstr>Arial</vt:lpstr>
      <vt:lpstr>Calibri</vt:lpstr>
      <vt:lpstr>Calibri Light</vt:lpstr>
      <vt:lpstr>Consolas</vt:lpstr>
      <vt:lpstr>Courier New</vt:lpstr>
      <vt:lpstr>Office Theme</vt:lpstr>
      <vt:lpstr>Finding the Path</vt:lpstr>
      <vt:lpstr>The organization of this presentation is as follows:</vt:lpstr>
      <vt:lpstr>A complete list of Path library functions is here:</vt:lpstr>
      <vt:lpstr>Motivation and Definitions for the Path library of functions</vt:lpstr>
      <vt:lpstr>Many applications require a reference path, but particularly driving.a</vt:lpstr>
      <vt:lpstr>Definitions of terms are important so that we don’t get confused later</vt:lpstr>
      <vt:lpstr>The station of a path is the location in terms of the s-coordinate along a path</vt:lpstr>
      <vt:lpstr>The important aspect of the station is that it does NOT depend on Euclidian distance from a location.</vt:lpstr>
      <vt:lpstr>An issue with station coordinates is that, without smoothing of edges, they suffer from the fractal problem.</vt:lpstr>
      <vt:lpstr>PowerPoint Presentation</vt:lpstr>
      <vt:lpstr>The length of a path depends very strongly on how much “weaving” is occurring. In comparing “similar” paths plotted at same station points – in this case every 40 meters – each path’s station may be very distant from its neighbors.</vt:lpstr>
      <vt:lpstr>This side-side swerving is why marathon runners ALWAYS end up running more than 26.2 miles (which often surprises and annoys first-time runners)</vt:lpstr>
      <vt:lpstr>Most of our challenges with vehicle guidance have to do with the fact that the station distance on one side of the road is different than on the other. We need a COMMON station for the road or lane.</vt:lpstr>
      <vt:lpstr>When we operate in code, we treat station as a 1 x 1 scalar, and stations (plural) as a N x 1 vector</vt:lpstr>
      <vt:lpstr>What is a path?</vt:lpstr>
      <vt:lpstr>What is a path segment?</vt:lpstr>
      <vt:lpstr>Some operations require at least 2 segments, and we refer to these variable types as “paths”</vt:lpstr>
      <vt:lpstr>Sometimes we want more information about a path than just XY, so we define something called a “traversal”</vt:lpstr>
      <vt:lpstr>The last major type commonly used is “traversals” which are collections of traversal variables within an array, e.g. many “paths” that are together</vt:lpstr>
      <vt:lpstr>PowerPoint Presentation</vt:lpstr>
      <vt:lpstr>Basic “getting started” functions in the library</vt:lpstr>
      <vt:lpstr>Basic getting started operations include</vt:lpstr>
      <vt:lpstr>Checking the inputs to functions</vt:lpstr>
      <vt:lpstr>The function fcn_Path_checkInputsToFunctions is a general-use function whose only purpose is to confirm that variables that are passed to it meet the requirements of each type.</vt:lpstr>
      <vt:lpstr>Nearly all the functions use an input checking system, </vt:lpstr>
      <vt:lpstr>Defining starter paths</vt:lpstr>
      <vt:lpstr>We’re often creating paths, but for dummy “starter” paths we have a function to create samples</vt:lpstr>
      <vt:lpstr>Why do we use this example? It has some challenging features that often “break” code</vt:lpstr>
      <vt:lpstr>Letting users draw their own paths</vt:lpstr>
      <vt:lpstr>The function, fcn_Path_fillPathViaUserInputs allows the user to click in a figure to define test paths.</vt:lpstr>
      <vt:lpstr>Examining path angles</vt:lpstr>
      <vt:lpstr>To convert paths to traversals, we use two functions to deal with yaw angles:</vt:lpstr>
      <vt:lpstr>Converting paths into traversals and plotting</vt:lpstr>
      <vt:lpstr>Because the row length of each traversal is different, we cannot save these as arrays (not easily, at least). So, we use structure types to save traversals to allow different lengths (see next slide for code).</vt:lpstr>
      <vt:lpstr>We often collect traversal data into cell arrays called traversals. And we often need to plot them. A function exists for this too.</vt:lpstr>
      <vt:lpstr>Similarly, we often want to plot the yaw within traversal arrays and a function exists for this too</vt:lpstr>
      <vt:lpstr>Basic path operations</vt:lpstr>
      <vt:lpstr>Basic Path Operations Include</vt:lpstr>
      <vt:lpstr>Finding the intersection of segments</vt:lpstr>
      <vt:lpstr>The most basic path operation is finding the intersection of a path segment rooted at p and extending to p+r, with a sensor rooted at q and extending to p+s.</vt:lpstr>
      <vt:lpstr>This capability is implemented in fcn_Path_findProjectionHitOntoPath.m</vt:lpstr>
      <vt:lpstr>This method requires the definition of the cross product</vt:lpstr>
      <vt:lpstr>The method used is to consider fractions of the path and of the sensor vectors </vt:lpstr>
      <vt:lpstr>The two lines intersect if we can find t and u such that:</vt:lpstr>
      <vt:lpstr>We can solve for u similarly:</vt:lpstr>
      <vt:lpstr>If the lines are parallel then r × s = 0</vt:lpstr>
      <vt:lpstr>If parallel and non-intersecting?</vt:lpstr>
      <vt:lpstr>What if they intersect?</vt:lpstr>
      <vt:lpstr>Intersections at the end-points of the path</vt:lpstr>
      <vt:lpstr>If we correct the t-range, then the intersection is found</vt:lpstr>
      <vt:lpstr>Similarly, this form with the u range not including 0 or 1 can miss paths that barely hit the sensor at start or end</vt:lpstr>
      <vt:lpstr>Here’s the correct result</vt:lpstr>
      <vt:lpstr>Example 1: A simple intersection</vt:lpstr>
      <vt:lpstr>Example 2: Not intersecting</vt:lpstr>
      <vt:lpstr>Example 3: Multiple line segments</vt:lpstr>
      <vt:lpstr>In some applications, the “length” of the sensor vector is irrelevant. One simply wants to know any location, in any direction, where an intersection could occur.</vt:lpstr>
      <vt:lpstr>In some applications, we want to know all the intersection points</vt:lpstr>
      <vt:lpstr>Here is the code and screen output for the previous slide:</vt:lpstr>
      <vt:lpstr>The algorithm is quite robust even to complex overlapping conditions</vt:lpstr>
      <vt:lpstr>Finding the intersection of traversals</vt:lpstr>
      <vt:lpstr>To find the intersection of a traversal with another, we use: fcn_Path_findIntersectionsBetweenTraversals </vt:lpstr>
      <vt:lpstr>Snapping a point onto a path</vt:lpstr>
      <vt:lpstr>One of the basic path operations is snapping from a query point onto a path</vt:lpstr>
      <vt:lpstr>PowerPoint Presentation</vt:lpstr>
      <vt:lpstr>This functionality is implemented in the MATLAB function: fcn_Path_snapPointOntoNearestPath</vt:lpstr>
      <vt:lpstr>This breaks if the nearest segment is not the one with two closest endpoints</vt:lpstr>
      <vt:lpstr>One idea to fix these errors might be to check whether the “snap” point is on a segment, but there are queries that occur where the result would be on neither segment. For example:</vt:lpstr>
      <vt:lpstr>In vehicle preview-based control, the ambiguity of the snap point can cause unexpected behavior depending on whether the projection is from the path to vehicle, or vehicle to path</vt:lpstr>
      <vt:lpstr>Snapping a point onto a traversal</vt:lpstr>
      <vt:lpstr>This has the same functionality as snap-to-path, but takes in a traversal type</vt:lpstr>
      <vt:lpstr>Trimming a path</vt:lpstr>
      <vt:lpstr>Basic trimming operations include</vt:lpstr>
      <vt:lpstr>Trimming out sections of traversals given certain station points</vt:lpstr>
      <vt:lpstr>When snapping points onto paths or traversals, if we include too much of a path, particularly one turned back toward itself, we can get incorrect snap points.</vt:lpstr>
      <vt:lpstr>A fix to this problem is to trim down the traversal to include only the region we are interested in.</vt:lpstr>
      <vt:lpstr>To force a query to include only a short part of a traversal, we use: fcn_Path_findTraversalStationSegment </vt:lpstr>
      <vt:lpstr>Here’s the setup and an example call</vt:lpstr>
      <vt:lpstr>Here are more standard example results</vt:lpstr>
      <vt:lpstr>If a degenerate query is given where there is only a single station, then it automatically finds the right traversal portion containing that station</vt:lpstr>
      <vt:lpstr>And if the ENTIRE traversal is within the station limits, it simply returns the entire traversal back</vt:lpstr>
      <vt:lpstr>If the station end query is past the end of the traversal, but start is within, it returns only the cut-out portion</vt:lpstr>
      <vt:lpstr>Similarly, if the station start query is before the start of the traversal, but end is within, it returns only the cut-out portion.</vt:lpstr>
      <vt:lpstr>If both the start and end of query are BEFORE the start, then it returns only the first segment</vt:lpstr>
      <vt:lpstr>Similarly, if both the start and end of query are AFTER the end, then it returns only the last segment</vt:lpstr>
      <vt:lpstr>This function will still give the correct result if the start and end points are out of order, but will generate a warning</vt:lpstr>
      <vt:lpstr>Removing pinch points within a traversal</vt:lpstr>
      <vt:lpstr>To remove a pinch point, we use the function: fcn_Path_removePinchPointInTraversal</vt:lpstr>
      <vt:lpstr>This function is particularly useful to correct offset paths, which twist back onto themselves when created by an offset projection process</vt:lpstr>
      <vt:lpstr>Projecting from a path normally outward</vt:lpstr>
      <vt:lpstr>Basic path projection operations include</vt:lpstr>
      <vt:lpstr>A common operation is to seek vectors that are ortho-normal to a path at given station points</vt:lpstr>
      <vt:lpstr>This capability is implemented in fcn_Path_findOrthogonalTraversalVectorsAtStations </vt:lpstr>
      <vt:lpstr>Here are some examples:</vt:lpstr>
      <vt:lpstr>Why is “normal” in quotes? Because the definition of normal is unclear! Particularly at an internal vertex, it can be very unclear what to use as a normal vector. </vt:lpstr>
      <vt:lpstr>Finding intersections from one traversal to another traversal</vt:lpstr>
      <vt:lpstr>The function, fcn_Path_findOrthogonalHitFromTraversalToTraversal, finds the points on traversals nearby a given traversal that are closest to given station points, assuming orthogonal projections or variants set by a flag</vt:lpstr>
      <vt:lpstr>The result will give a positive or negative distance value, depending if it is to the left (positive cross-product) or right (negative) direction relative to the traversal.</vt:lpstr>
      <vt:lpstr>One can limit the search radius for intersections, in this case to 1.5 meters.</vt:lpstr>
      <vt:lpstr>This also works for negative distances. Here are results for a search radius of 1.5 meters.</vt:lpstr>
      <vt:lpstr>Finding intersections from one traversal to many other traversals</vt:lpstr>
      <vt:lpstr>This function fcn_Path_findOrthoScatterFromTraversalToTraversals gives positive values for positive (in the cross-product) sensor directions, negative for negative sensing</vt:lpstr>
      <vt:lpstr>This is useful for finding all the nearby traversal points, including defining a search distance that ignores nearby traversals</vt:lpstr>
      <vt:lpstr>With dense projections, one can analyze the histogram of projection distances</vt:lpstr>
      <vt:lpstr>Find offset traversals from a traversal</vt:lpstr>
      <vt:lpstr>One can generate a set of offset traversals from a reference traversal using:  fcn_Path_fillOffsetTraversalsAboutTraversal</vt:lpstr>
      <vt:lpstr>This is particularly useful for finding the intersection points of road boundaries</vt:lpstr>
      <vt:lpstr>Converting a traversal in XY coordinates to SY coordinates</vt:lpstr>
      <vt:lpstr>We commonly need to convert XY coordinates into station-Y coordinates</vt:lpstr>
      <vt:lpstr>The function returns the lateral (y) offsets from a chosen centerline.</vt:lpstr>
      <vt:lpstr>The results can be very sensitive to station decimation, so this is a user-defined variable.</vt:lpstr>
      <vt:lpstr>Generating random traversals</vt:lpstr>
      <vt:lpstr>Using normal projections, a common task is to generate random traversals about a given traversal</vt:lpstr>
      <vt:lpstr>One can choose different smoothness factors or the number of trajectories produced</vt:lpstr>
      <vt:lpstr>One can change the standard deviations</vt:lpstr>
      <vt:lpstr>One can also change the number of points to use to generate each random traversal</vt:lpstr>
      <vt:lpstr>Basic path statistics operations include</vt:lpstr>
      <vt:lpstr>Plotting a bound around a traversal</vt:lpstr>
      <vt:lpstr>In the statistics functions, one often needs to plot bounds around a central traversal</vt:lpstr>
      <vt:lpstr>Calculating the variance of a traversal</vt:lpstr>
      <vt:lpstr>The variance of a single traversal is a measure of how much it bends at each segment, as a distance offset. </vt:lpstr>
      <vt:lpstr>Plotting variance bands about a traversal</vt:lpstr>
      <vt:lpstr>The orthogonal projections can also be used to plot the standard deviation about a traversal</vt:lpstr>
      <vt:lpstr>Note that this function, fcn_Path_plotPathXYWithVarianceBands inherets the band color from plotting, so that multiple traversals can be put on the same figure.</vt:lpstr>
      <vt:lpstr>Path Averaging Methods</vt:lpstr>
      <vt:lpstr>Basic path averaging operations include</vt:lpstr>
      <vt:lpstr>One of the more useful ways to create permanent paths is to average ones followed earlier. These naturally occurring paths are called “desire lines”.</vt:lpstr>
      <vt:lpstr>The averaging process seems obvious, but it depends on metrics of distance</vt:lpstr>
      <vt:lpstr>Each of the averaging methods depends on how to define closeness of path points to each other</vt:lpstr>
      <vt:lpstr>This discrepancy in station distances is why lanes on track and field have staggered starts. The inside line would be shorter than the outside lane if everyone started at the same line.</vt:lpstr>
      <vt:lpstr>Measuring nearness of a point to a path: three methods</vt:lpstr>
      <vt:lpstr>Generating average trajectories by averaging trajectories at the same station</vt:lpstr>
      <vt:lpstr>The “same station” method is just to average paths by station. This is done easily by just interpolation of all paths to same stations, then averaging.</vt:lpstr>
      <vt:lpstr>Generating average trajectories by averaging points in proximity</vt:lpstr>
      <vt:lpstr>The “closest point” method finds the closest point on a nearby path to the central path. It then finds the associated line segment on the nearby path, and then projects FROM the line segment back to the central path.</vt:lpstr>
      <vt:lpstr>A function exists to find the closest points to a traversal from other traversals</vt:lpstr>
      <vt:lpstr>The function, fcn_Path_findClosestPointsToTraversal implements the method described in the following slides to find the closest points on a traversal to a traversal</vt:lpstr>
      <vt:lpstr>This method has the advantage of generating expected results even when the queries “graze” nearby paths</vt:lpstr>
      <vt:lpstr>But this method gives unexpected results when the segment’s closest location is not actually on the segment.</vt:lpstr>
      <vt:lpstr>Generally, the “closest point” method gives expected results when applied to adjacent paths</vt:lpstr>
      <vt:lpstr>Using the closest traversal points, one can generate average trajectories by averaging points in proximity</vt:lpstr>
      <vt:lpstr>The function, fcn_Path_findAverageTraversalViaClosestPoint implements closest-point averaging</vt:lpstr>
      <vt:lpstr>The problem with closest point averaging is that the directions of the contributions can be unclear, e.g. the nearby path may be ahead or behind the station points on the central path.</vt:lpstr>
      <vt:lpstr>Generating average trajectories by averaging orthogonal projections</vt:lpstr>
      <vt:lpstr>Orthogonal projection takes a “central” trajectory, and then projects orthogonally from that trajectory at given stations to find where it hits nearby trajectories.</vt:lpstr>
      <vt:lpstr>The approach gives the intersection point for arbitrary segments nearby the central trajectory</vt:lpstr>
      <vt:lpstr>We define a “miss” to even include “grazing” from one trajectory to another</vt:lpstr>
      <vt:lpstr>A challenge with query stations is that the orthogonal projection is unclear. At the start and end, we use the segment ahead and behind these points.</vt:lpstr>
      <vt:lpstr>As noted before in the orthogonal projection, the normal vectors are unclear at vertex points, and the path intersections can change depending on which type of averaging is used.</vt:lpstr>
      <vt:lpstr>The same challenge arises for queries to the involuted area</vt:lpstr>
      <vt:lpstr>One result of this process is that some areas of a nearby path may receive very poor sampling. Generally, portions of nearby paths that are parallel are sampled well, but perpendicular segments are not sampled at all.</vt:lpstr>
      <vt:lpstr>For orthogonal projection, the option of averaging at the vertex appears to give the best results (e.g. flags 3 and 4 in orthogonal projections)</vt:lpstr>
      <vt:lpstr>Of the three methods, the orthogonal one is most robust and clear. It is demonstrated next.</vt:lpstr>
      <vt:lpstr>Using cross-cutting for  path averaging</vt:lpstr>
      <vt:lpstr>The particular advantage of the orthogonal projection is that every query “cuts” adjacent paths as one would expect. </vt:lpstr>
      <vt:lpstr>There are several sub-functions required for orthogonal averaging</vt:lpstr>
      <vt:lpstr>The function, fcn_Path_findOrthoScatterFromTraversalToTraversals implements this cutting process at given stations</vt:lpstr>
      <vt:lpstr>This allows one to average adjacent paths along each cut to produce an average path. </vt:lpstr>
      <vt:lpstr>The process of averaging has to avoid averaging paths that are nearby but not adjacent in the s-coordinate. Otherwise, the average may bias toward the alternate paths and may even “wander” at the intersections.</vt:lpstr>
      <vt:lpstr>To force a query to include only a short part of a path, one can use: fcn_Path_findPathSXYSegment.m as mentioned earlier.</vt:lpstr>
      <vt:lpstr>A comparison of the averaging methods shown here reveals that orthogonal projection cross-sections appear to work the best</vt:lpstr>
      <vt:lpstr>Note that the orthogonal averaging function has the additional outputs of distance and XY hit points of the nearby paths, which allow statistics, detailed point analysis, and advanced plotting.</vt:lpstr>
      <vt:lpstr>When doing the average, the starting traversal for the average is important as this “seeds” the search. The user can specify this reference_traversal as an input. If nothing is specified, the longest input traversal is used.</vt:lpstr>
      <vt:lpstr>Because orthogonal averaging uses iterations, the function allows the user to specify the number of iterations to try (default is 40, which is usually too much)</vt:lpstr>
      <vt:lpstr>By turning on the debug flag within the function, one can see the iteration results  (shown here for N=40)</vt:lpstr>
      <vt:lpstr>Finally, the averaging process allows weighted smoothing to be used between iterations. A higher weight (from 0 to 1) means less of the new value is used. This prevents numerical oscillation (default is 0.8)</vt:lpstr>
      <vt:lpstr>Finding the longest traversal within a traversals structure</vt:lpstr>
      <vt:lpstr>The function, fcn_Path_findTraversalWithMostData finds the traversal with the most data (e.g. most elements within an array)</vt:lpstr>
      <vt:lpstr>Generating new trajectories by resampling trajectories at specific stations</vt:lpstr>
      <vt:lpstr>The function, fcn_Path_newTraversalByStationResampling implements a station resampling process</vt:lpstr>
      <vt:lpstr>Generating new trajectories by resampling trajectories at specific stations</vt:lpstr>
      <vt:lpstr>The function, fcn_Path_cleanPathFromForwardBackwardJogs removes forward/backward oscillations caused by averaging data spatially</vt:lpstr>
      <vt:lpstr>PowerPoint Presentation</vt:lpstr>
      <vt:lpstr>Elevated paths</vt:lpstr>
      <vt:lpstr>Elevated path operations include</vt:lpstr>
      <vt:lpstr>What is an elevated path?</vt:lpstr>
      <vt:lpstr>fcn_Path_addElevationToPath adds elevation to a `path’ by finding two nearest neighbors in an `elevated path’ and interpolating their elevations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Brennan, Sean N</dc:creator>
  <cp:lastModifiedBy>Brennan, Sean N</cp:lastModifiedBy>
  <cp:revision>87</cp:revision>
  <dcterms:created xsi:type="dcterms:W3CDTF">2021-03-21T21:01:18Z</dcterms:created>
  <dcterms:modified xsi:type="dcterms:W3CDTF">2023-04-28T19:13:45Z</dcterms:modified>
</cp:coreProperties>
</file>